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doc" ContentType="application/msword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65"/>
  </p:notesMasterIdLst>
  <p:sldIdLst>
    <p:sldId id="256" r:id="rId2"/>
    <p:sldId id="258" r:id="rId3"/>
    <p:sldId id="259" r:id="rId4"/>
    <p:sldId id="260" r:id="rId5"/>
    <p:sldId id="261" r:id="rId6"/>
    <p:sldId id="266" r:id="rId7"/>
    <p:sldId id="267" r:id="rId8"/>
    <p:sldId id="268" r:id="rId9"/>
    <p:sldId id="269" r:id="rId10"/>
    <p:sldId id="273" r:id="rId11"/>
    <p:sldId id="276" r:id="rId12"/>
    <p:sldId id="275" r:id="rId13"/>
    <p:sldId id="280" r:id="rId14"/>
    <p:sldId id="281" r:id="rId15"/>
    <p:sldId id="282" r:id="rId16"/>
    <p:sldId id="283" r:id="rId17"/>
    <p:sldId id="284" r:id="rId18"/>
    <p:sldId id="278" r:id="rId19"/>
    <p:sldId id="285" r:id="rId20"/>
    <p:sldId id="286" r:id="rId21"/>
    <p:sldId id="287" r:id="rId22"/>
    <p:sldId id="288" r:id="rId23"/>
    <p:sldId id="279" r:id="rId24"/>
    <p:sldId id="289" r:id="rId25"/>
    <p:sldId id="290" r:id="rId26"/>
    <p:sldId id="291" r:id="rId27"/>
    <p:sldId id="292" r:id="rId28"/>
    <p:sldId id="298" r:id="rId29"/>
    <p:sldId id="277" r:id="rId30"/>
    <p:sldId id="293" r:id="rId31"/>
    <p:sldId id="299" r:id="rId32"/>
    <p:sldId id="294" r:id="rId33"/>
    <p:sldId id="300" r:id="rId34"/>
    <p:sldId id="295" r:id="rId35"/>
    <p:sldId id="296" r:id="rId36"/>
    <p:sldId id="297" r:id="rId37"/>
    <p:sldId id="302" r:id="rId38"/>
    <p:sldId id="303" r:id="rId39"/>
    <p:sldId id="306" r:id="rId40"/>
    <p:sldId id="304" r:id="rId41"/>
    <p:sldId id="305" r:id="rId42"/>
    <p:sldId id="307" r:id="rId43"/>
    <p:sldId id="308" r:id="rId44"/>
    <p:sldId id="309" r:id="rId45"/>
    <p:sldId id="314" r:id="rId46"/>
    <p:sldId id="310" r:id="rId47"/>
    <p:sldId id="311" r:id="rId48"/>
    <p:sldId id="312" r:id="rId49"/>
    <p:sldId id="329" r:id="rId50"/>
    <p:sldId id="313" r:id="rId51"/>
    <p:sldId id="316" r:id="rId52"/>
    <p:sldId id="317" r:id="rId53"/>
    <p:sldId id="320" r:id="rId54"/>
    <p:sldId id="321" r:id="rId55"/>
    <p:sldId id="318" r:id="rId56"/>
    <p:sldId id="322" r:id="rId57"/>
    <p:sldId id="323" r:id="rId58"/>
    <p:sldId id="325" r:id="rId59"/>
    <p:sldId id="319" r:id="rId60"/>
    <p:sldId id="327" r:id="rId61"/>
    <p:sldId id="328" r:id="rId62"/>
    <p:sldId id="324" r:id="rId63"/>
    <p:sldId id="330" r:id="rId64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Relationship Id="rId5" Type="http://schemas.openxmlformats.org/officeDocument/2006/relationships/image" Target="../media/image14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h-TH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836CE7-D66F-452E-BBA0-CA63C01F6882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2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4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6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8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D657AE-CE62-43CD-9F15-B644D35F7FDD}" type="slidenum">
              <a:rPr lang="en-US"/>
              <a:pPr/>
              <a:t>19</a:t>
            </a:fld>
            <a:endParaRPr lang="th-TH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/>
              <a:t>Viruses</a:t>
            </a:r>
            <a:r>
              <a:rPr lang="th-TH"/>
              <a:t> เป็นคอมพิวเตอร์ประเภทหนึ่งที่มีหน้าที่คอยทำลายซอฟต์แวร์หรือโปรแกรมต่าง ๆ ในเครื่องหรือระบบเครือข่าย</a:t>
            </a:r>
          </a:p>
          <a:p>
            <a:pPr lvl="2"/>
            <a:r>
              <a:rPr lang="en-US"/>
              <a:t>Worm   </a:t>
            </a:r>
            <a:r>
              <a:rPr lang="th-TH"/>
              <a:t>เป็นไวรัสคอมพิวเตอร์ชนิดหนึ่งที่ติดต่อกันทางอินเทอร์เน็ท แพร่กระจายได้อย่างรวดเร็วโดยคัดลอกตัวเองซ้ำแล้วใช้ระบบเครือข่ายเป็นสื่อในการแพร่กระจาย</a:t>
            </a:r>
            <a:r>
              <a:rPr lang="en-US"/>
              <a:t>	</a:t>
            </a:r>
          </a:p>
          <a:p>
            <a:pPr lvl="2"/>
            <a:r>
              <a:rPr lang="th-TH"/>
              <a:t> </a:t>
            </a:r>
            <a:r>
              <a:rPr lang="en-US"/>
              <a:t>Trojan Horses </a:t>
            </a:r>
            <a:r>
              <a:rPr lang="th-TH"/>
              <a:t>เป็นไวรัสที่สามารถหลบเลี่ยงการตรวจหาได้และสามารถหลอกผู้ใช้ให้คิดว่าเป็นโปรแกรมธรรมดาทั่วไป เมื่อเรียกใช้งานโปรแกรม ไวรัสนี้จะทำงานโดยดักจับรหัสผ่านต่าง ๆและส่งกลับให้ผู้สร้าง เพื่อเจาะระบบป้องกันเข้าสู่เครือข่าย</a:t>
            </a:r>
          </a:p>
          <a:p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F38A3-4661-4FE3-879A-9CB6438D1C8F}" type="slidenum">
              <a:rPr lang="en-US"/>
              <a:pPr/>
              <a:t>31</a:t>
            </a:fld>
            <a:endParaRPr lang="th-TH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041AFF-9E72-4A51-B418-062E81E39728}" type="slidenum">
              <a:rPr lang="en-US"/>
              <a:pPr/>
              <a:t>33</a:t>
            </a:fld>
            <a:endParaRPr lang="th-TH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1AE446-9854-4338-89F1-7E02ACB0479D}" type="slidenum">
              <a:rPr lang="en-US"/>
              <a:pPr/>
              <a:t>60</a:t>
            </a:fld>
            <a:endParaRPr lang="th-TH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3638" y="706438"/>
            <a:ext cx="4516437" cy="3387725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375150"/>
            <a:ext cx="4997450" cy="4094163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th-TH" altLang="en-US"/>
              <a:t>คลิกเพื่อแก้ไขลักษณะชื่อเรื่องต้นแบบ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th-TH" altLang="en-US"/>
              <a:t>คลิกเพื่อแก้ไขลักษณะชื่อเรื่องรองต้นแบบ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A73DEFA-3EC1-4C63-B4DC-BCCC18A6BF55}" type="slidenum">
              <a:rPr lang="en-US" altLang="en-US"/>
              <a:pPr/>
              <a:t>‹#›</a:t>
            </a:fld>
            <a:endParaRPr lang="th-TH" altLang="en-US"/>
          </a:p>
        </p:txBody>
      </p:sp>
      <p:grpSp>
        <p:nvGrpSpPr>
          <p:cNvPr id="21512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21513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4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5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6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7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8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9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0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1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2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3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4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5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6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7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8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9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0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1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2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3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4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5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6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7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8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44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F725E-2F10-483B-B3E4-A47601EA19D2}" type="slidenum">
              <a:rPr lang="en-US" altLang="en-US"/>
              <a:pPr/>
              <a:t>‹#›</a:t>
            </a:fld>
            <a:endParaRPr lang="th-TH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E2817-9E27-46ED-BBDD-9568D7C0AC49}" type="slidenum">
              <a:rPr lang="en-US" altLang="en-US"/>
              <a:pPr/>
              <a:t>‹#›</a:t>
            </a:fld>
            <a:endParaRPr lang="th-TH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6A99DEF-7E46-472A-9707-81FC7B2770C2}" type="slidenum">
              <a:rPr lang="en-US" altLang="en-US"/>
              <a:pPr/>
              <a:t>‹#›</a:t>
            </a:fld>
            <a:endParaRPr lang="th-TH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86922E7-8CF3-44E7-BE8C-BA57EB02DD54}" type="slidenum">
              <a:rPr lang="en-US" altLang="en-US"/>
              <a:pPr/>
              <a:t>‹#›</a:t>
            </a:fld>
            <a:endParaRPr lang="th-TH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9FEC477-89A3-48BE-96D9-1DB19EF30722}" type="slidenum">
              <a:rPr lang="en-US" altLang="en-US"/>
              <a:pPr/>
              <a:t>‹#›</a:t>
            </a:fld>
            <a:endParaRPr lang="th-TH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AB346-8D5E-4FAA-B57B-83C5E8A90268}" type="slidenum">
              <a:rPr lang="en-US" altLang="en-US"/>
              <a:pPr/>
              <a:t>‹#›</a:t>
            </a:fld>
            <a:endParaRPr lang="th-TH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37447C-7086-4D5D-AC7A-E0AA8EA0A104}" type="slidenum">
              <a:rPr lang="en-US" altLang="en-US"/>
              <a:pPr/>
              <a:t>‹#›</a:t>
            </a:fld>
            <a:endParaRPr lang="th-TH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69FAF4-767D-4C9D-A006-3DA3789449B9}" type="slidenum">
              <a:rPr lang="en-US" altLang="en-US"/>
              <a:pPr/>
              <a:t>‹#›</a:t>
            </a:fld>
            <a:endParaRPr lang="th-TH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5798D-711B-4156-9C47-2CF24BF3E925}" type="slidenum">
              <a:rPr lang="en-US" altLang="en-US"/>
              <a:pPr/>
              <a:t>‹#›</a:t>
            </a:fld>
            <a:endParaRPr lang="th-TH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CBFE75-D194-45CE-877D-E0E929068F86}" type="slidenum">
              <a:rPr lang="en-US" altLang="en-US"/>
              <a:pPr/>
              <a:t>‹#›</a:t>
            </a:fld>
            <a:endParaRPr lang="th-TH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E979B-9EFB-45EB-AD8D-DDA2EBFAFAC3}" type="slidenum">
              <a:rPr lang="en-US" altLang="en-US"/>
              <a:pPr/>
              <a:t>‹#›</a:t>
            </a:fld>
            <a:endParaRPr lang="th-TH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D15D1-0540-4DAD-A2A4-D97273C2AA71}" type="slidenum">
              <a:rPr lang="en-US" altLang="en-US"/>
              <a:pPr/>
              <a:t>‹#›</a:t>
            </a:fld>
            <a:endParaRPr lang="th-TH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596881-4B2C-48B0-B1AF-AC3B5F3EA172}" type="slidenum">
              <a:rPr lang="en-US" altLang="en-US"/>
              <a:pPr/>
              <a:t>‹#›</a:t>
            </a:fld>
            <a:endParaRPr lang="th-TH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smtClean="0"/>
              <a:t>คลิกเพื่อแก้ไขลักษณะชื่อเรื่องต้นแบบ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en-US" smtClean="0"/>
              <a:t>ระดับที่สอง</a:t>
            </a:r>
          </a:p>
          <a:p>
            <a:pPr lvl="2"/>
            <a:r>
              <a:rPr lang="th-TH" altLang="en-US" smtClean="0"/>
              <a:t>ระดับที่สาม</a:t>
            </a:r>
          </a:p>
          <a:p>
            <a:pPr lvl="3"/>
            <a:r>
              <a:rPr lang="th-TH" altLang="en-US" smtClean="0"/>
              <a:t>ระดับที่สี่</a:t>
            </a:r>
          </a:p>
          <a:p>
            <a:pPr lvl="4"/>
            <a:r>
              <a:rPr lang="th-TH" altLang="en-US" smtClean="0"/>
              <a:t>ระดับที่ห้า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th-TH" alt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th-TH" alt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68871D3A-6BAE-4034-B8F2-E4E4745B44A8}" type="slidenum">
              <a:rPr lang="en-US" altLang="en-US"/>
              <a:pPr/>
              <a:t>‹#›</a:t>
            </a:fld>
            <a:endParaRPr lang="th-TH" altLang="en-US"/>
          </a:p>
        </p:txBody>
      </p:sp>
      <p:grpSp>
        <p:nvGrpSpPr>
          <p:cNvPr id="20488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048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ngsana New" pitchFamily="18" charset="-34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ngsana New" pitchFamily="18" charset="-34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ngsana New" pitchFamily="18" charset="-34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ngsana New" pitchFamily="18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ngsana New" pitchFamily="18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ngsana New" pitchFamily="18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ngsana New" pitchFamily="18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2.doc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6.jpeg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9.bin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C2986C6D-922B-4081-B2D7-9A53483F0019}" type="slidenum">
              <a:rPr lang="en-US" altLang="en-US"/>
              <a:pPr/>
              <a:t>1</a:t>
            </a:fld>
            <a:endParaRPr lang="th-TH" alt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h-TH"/>
              <a:t>ระบบรักษาความปลอดภัยสำหรับพาณิชย์อิเล็กทรอนิกส์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2D22F-4D4E-4E7A-9EDC-117BD2924BD7}" type="slidenum">
              <a:rPr lang="en-US" altLang="en-US"/>
              <a:pPr/>
              <a:t>10</a:t>
            </a:fld>
            <a:endParaRPr lang="th-TH" alt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การใช้นโยบายในการควบคุม (</a:t>
            </a:r>
            <a:r>
              <a:rPr lang="en-US"/>
              <a:t>Policies</a:t>
            </a:r>
            <a:r>
              <a:rPr lang="th-TH"/>
              <a:t>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หน่วยงานต้องกำหนดให้แน่นอนว่า </a:t>
            </a:r>
          </a:p>
          <a:p>
            <a:pPr lvl="1"/>
            <a:r>
              <a:rPr lang="th-TH" dirty="0"/>
              <a:t>ผู้ใช้</a:t>
            </a:r>
            <a:r>
              <a:rPr lang="th-TH" dirty="0" smtClean="0"/>
              <a:t>ใดสามารถ</a:t>
            </a:r>
            <a:r>
              <a:rPr lang="th-TH" dirty="0"/>
              <a:t>เข้าถึงข้อมูลส่วนใดได้บ้าง </a:t>
            </a:r>
          </a:p>
          <a:p>
            <a:pPr lvl="1"/>
            <a:r>
              <a:rPr lang="th-TH" dirty="0"/>
              <a:t>ใครมีสิทธิที่จะเปลี่ยนแปลงแก้ไขข้อมูล </a:t>
            </a:r>
          </a:p>
          <a:p>
            <a:pPr lvl="1"/>
            <a:r>
              <a:rPr lang="th-TH" dirty="0"/>
              <a:t>รวมถึงต้องกำหนดแผนป้องกันและกู้ภัยที่อาจเกิดขึ้นได้ด้วย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9E8E6-9D0E-4A81-A446-CD95582A3D7B}" type="slidenum">
              <a:rPr lang="en-US" altLang="en-US"/>
              <a:pPr/>
              <a:t>11</a:t>
            </a:fld>
            <a:endParaRPr lang="th-TH" alt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การควบคุมและรักษาความปลอดภัยสำหรับ </a:t>
            </a:r>
            <a:r>
              <a:rPr lang="en-US"/>
              <a:t/>
            </a:r>
            <a:br>
              <a:rPr lang="en-US"/>
            </a:br>
            <a:r>
              <a:rPr lang="en-US"/>
              <a:t>E-commerce (</a:t>
            </a:r>
            <a:r>
              <a:rPr lang="th-TH"/>
              <a:t>ต่อ</a:t>
            </a:r>
            <a:r>
              <a:rPr lang="en-US"/>
              <a:t>)</a:t>
            </a:r>
            <a:endParaRPr lang="th-TH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รักษาความปลอดภัยให้กับข้อมูลที่ส่งผ่านเครือข่าย</a:t>
            </a:r>
          </a:p>
          <a:p>
            <a:pPr lvl="1"/>
            <a:r>
              <a:rPr lang="th-TH" dirty="0"/>
              <a:t>การรักษาความลับของข้อมูล</a:t>
            </a:r>
            <a:r>
              <a:rPr lang="en-US" dirty="0"/>
              <a:t> (Confidentiality)</a:t>
            </a:r>
            <a:endParaRPr lang="th-TH" dirty="0"/>
          </a:p>
          <a:p>
            <a:pPr lvl="2"/>
            <a:r>
              <a:rPr lang="th-TH" dirty="0"/>
              <a:t>ใช้เทคนิคการ  </a:t>
            </a:r>
            <a:r>
              <a:rPr lang="en-US" dirty="0"/>
              <a:t>Encryption</a:t>
            </a:r>
            <a:endParaRPr lang="th-TH" dirty="0"/>
          </a:p>
          <a:p>
            <a:pPr lvl="1"/>
            <a:r>
              <a:rPr lang="th-TH" dirty="0"/>
              <a:t>การรักษาความถูกต้องของข้อมูล</a:t>
            </a:r>
            <a:r>
              <a:rPr lang="en-US" dirty="0"/>
              <a:t> (Integrity)</a:t>
            </a:r>
            <a:endParaRPr lang="th-TH" dirty="0"/>
          </a:p>
          <a:p>
            <a:pPr lvl="2"/>
            <a:r>
              <a:rPr lang="th-TH" dirty="0"/>
              <a:t>ใช้เทคนิคที่เรียกว่า </a:t>
            </a:r>
            <a:r>
              <a:rPr lang="en-US" dirty="0"/>
              <a:t>Hashing</a:t>
            </a:r>
            <a:endParaRPr lang="th-TH" dirty="0"/>
          </a:p>
          <a:p>
            <a:pPr lvl="1"/>
            <a:r>
              <a:rPr lang="th-TH" dirty="0"/>
              <a:t>การระบุตัวบุคคล </a:t>
            </a:r>
            <a:r>
              <a:rPr lang="en-US" dirty="0"/>
              <a:t>(Authentication)</a:t>
            </a:r>
            <a:endParaRPr lang="th-TH" dirty="0"/>
          </a:p>
          <a:p>
            <a:pPr lvl="2"/>
            <a:r>
              <a:rPr lang="en-US" dirty="0"/>
              <a:t>Digital Signature</a:t>
            </a:r>
            <a:endParaRPr lang="th-TH" dirty="0"/>
          </a:p>
          <a:p>
            <a:pPr lvl="2"/>
            <a:r>
              <a:rPr lang="en-US" dirty="0"/>
              <a:t>Password</a:t>
            </a:r>
            <a:endParaRPr lang="th-TH" dirty="0"/>
          </a:p>
          <a:p>
            <a:pPr lvl="2"/>
            <a:r>
              <a:rPr lang="th-TH" dirty="0"/>
              <a:t>เครื่องมือตรวจวัดทางกายภาพ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E619-0188-4E83-A0CC-44448BFE08C5}" type="slidenum">
              <a:rPr lang="en-US" altLang="en-US"/>
              <a:pPr/>
              <a:t>12</a:t>
            </a:fld>
            <a:endParaRPr lang="th-TH" alt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การควบคุมและรักษาความปลอดภัยสำหรับ </a:t>
            </a:r>
            <a:r>
              <a:rPr lang="en-US"/>
              <a:t/>
            </a:r>
            <a:br>
              <a:rPr lang="en-US"/>
            </a:br>
            <a:r>
              <a:rPr lang="en-US"/>
              <a:t>E-commerce (</a:t>
            </a:r>
            <a:r>
              <a:rPr lang="th-TH"/>
              <a:t>ต่อ</a:t>
            </a:r>
            <a:r>
              <a:rPr lang="en-US"/>
              <a:t>)</a:t>
            </a:r>
            <a:endParaRPr lang="th-TH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รักษาความปลอดภัยให้กับข้อมูลที่ส่งผ่านเครือข่าย</a:t>
            </a:r>
            <a:r>
              <a:rPr lang="en-US" dirty="0"/>
              <a:t> (</a:t>
            </a:r>
            <a:r>
              <a:rPr lang="th-TH" dirty="0"/>
              <a:t>ต่อ</a:t>
            </a:r>
            <a:r>
              <a:rPr lang="en-US" dirty="0"/>
              <a:t>)</a:t>
            </a:r>
          </a:p>
          <a:p>
            <a:pPr lvl="1"/>
            <a:r>
              <a:rPr lang="th-TH" dirty="0"/>
              <a:t>การป้องกันการปฏิเสธ หรืออ้างความรับผิดชอบ</a:t>
            </a:r>
            <a:r>
              <a:rPr lang="en-US" dirty="0"/>
              <a:t>(Non</a:t>
            </a:r>
            <a:r>
              <a:rPr lang="th-TH" dirty="0"/>
              <a:t>-</a:t>
            </a:r>
            <a:r>
              <a:rPr lang="en-US" dirty="0"/>
              <a:t>Repudiation)</a:t>
            </a:r>
            <a:endParaRPr lang="th-TH" dirty="0"/>
          </a:p>
          <a:p>
            <a:pPr lvl="2"/>
            <a:r>
              <a:rPr lang="en-US" dirty="0"/>
              <a:t>Digital Signature</a:t>
            </a:r>
          </a:p>
          <a:p>
            <a:pPr lvl="2"/>
            <a:r>
              <a:rPr lang="th-TH" dirty="0"/>
              <a:t>การบันทึกเวลา</a:t>
            </a:r>
          </a:p>
          <a:p>
            <a:pPr lvl="2"/>
            <a:r>
              <a:rPr lang="th-TH" dirty="0"/>
              <a:t>การรับรองการให้บริการ</a:t>
            </a:r>
          </a:p>
          <a:p>
            <a:pPr lvl="1"/>
            <a:r>
              <a:rPr lang="th-TH" dirty="0"/>
              <a:t>การระบุอำนาจหน้าที่ </a:t>
            </a:r>
            <a:r>
              <a:rPr lang="en-US" dirty="0"/>
              <a:t>(Authorization)</a:t>
            </a:r>
            <a:endParaRPr lang="th-TH" dirty="0"/>
          </a:p>
          <a:p>
            <a:pPr lvl="2"/>
            <a:r>
              <a:rPr lang="en-US" dirty="0"/>
              <a:t>Password</a:t>
            </a:r>
            <a:endParaRPr lang="th-TH" dirty="0"/>
          </a:p>
          <a:p>
            <a:pPr lvl="2"/>
            <a:r>
              <a:rPr lang="en-US" dirty="0"/>
              <a:t>Firewall</a:t>
            </a:r>
            <a:endParaRPr lang="th-TH" dirty="0"/>
          </a:p>
          <a:p>
            <a:pPr lvl="2"/>
            <a:r>
              <a:rPr lang="th-TH" dirty="0"/>
              <a:t>เครื่องมือตรวจวัดทางกายภาพ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829C0-F882-4779-8106-6B457D2AB065}" type="slidenum">
              <a:rPr lang="en-US" altLang="en-US"/>
              <a:pPr/>
              <a:t>13</a:t>
            </a:fld>
            <a:endParaRPr lang="th-TH" alt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การระบุตัวบุคคล </a:t>
            </a:r>
            <a:r>
              <a:rPr lang="en-US"/>
              <a:t>Authentication </a:t>
            </a:r>
            <a:endParaRPr lang="th-TH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458200" cy="4411662"/>
          </a:xfrm>
        </p:spPr>
        <p:txBody>
          <a:bodyPr/>
          <a:lstStyle/>
          <a:p>
            <a:r>
              <a:rPr lang="th-TH" dirty="0"/>
              <a:t>และกระบวนการกำหนดลักษณะส่วนบุคคลของผู้ใช้ทั่วไป</a:t>
            </a:r>
          </a:p>
          <a:p>
            <a:r>
              <a:rPr lang="th-TH" dirty="0"/>
              <a:t>แจ้งชื่อผู้ใช้ และรหัสผ่าน</a:t>
            </a:r>
          </a:p>
          <a:p>
            <a:r>
              <a:rPr lang="th-TH" dirty="0"/>
              <a:t>เมื่อผู้ใช้ต้องการเข้าระบบ ให้ระบุชื่อผู้ใช้ และรหัสผ่าน</a:t>
            </a:r>
          </a:p>
          <a:p>
            <a:r>
              <a:rPr lang="th-TH" dirty="0"/>
              <a:t>ถ้าข้อมูลตรงกับแฟ้มของ </a:t>
            </a:r>
            <a:r>
              <a:rPr lang="en-US" dirty="0"/>
              <a:t>Server </a:t>
            </a:r>
            <a:r>
              <a:rPr lang="th-TH" dirty="0"/>
              <a:t>ก็จะได้รับอนุญาติเข้าถึงเว็บเพจต่อไปได้</a:t>
            </a:r>
          </a:p>
          <a:p>
            <a:r>
              <a:rPr lang="th-TH" dirty="0"/>
              <a:t>เปรียบเหมือนการแสดงตัวด้วยบัตรประจำตัวซึ่งมีรูปติดอยู่ด้วย หรือ </a:t>
            </a:r>
          </a:p>
          <a:p>
            <a:r>
              <a:rPr lang="th-TH" dirty="0"/>
              <a:t>การล๊อคซึ่งผู้ที่จะเปิดได้จะต้องมีกุญแจเท่านั้น หรือ</a:t>
            </a:r>
          </a:p>
          <a:p>
            <a:r>
              <a:rPr lang="th-TH" dirty="0"/>
              <a:t>บัตรเข้าออกอาคาร</a:t>
            </a:r>
            <a:r>
              <a:rPr lang="en-US" dirty="0"/>
              <a:t>,  </a:t>
            </a:r>
            <a:r>
              <a:rPr lang="th-TH" dirty="0"/>
              <a:t>เจ้าหน้าที่รักษาความปลอดภัย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E8B9B-4914-4D8C-BAC4-072515A2B47D}" type="slidenum">
              <a:rPr lang="en-US" altLang="en-US"/>
              <a:pPr/>
              <a:t>14</a:t>
            </a:fld>
            <a:endParaRPr lang="th-TH" alt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การระบุอำนาจหน้าที่ </a:t>
            </a:r>
            <a:r>
              <a:rPr lang="en-US"/>
              <a:t>(Authorization)</a:t>
            </a:r>
            <a:endParaRPr lang="th-TH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อำนาจในการจ่ายเงิน</a:t>
            </a:r>
          </a:p>
          <a:p>
            <a:r>
              <a:rPr lang="th-TH" dirty="0"/>
              <a:t>การอนุมัติวงเงินที่จะเรียกเก็บจากธนาคารที่ออกบัตรเครดิต</a:t>
            </a:r>
          </a:p>
          <a:p>
            <a:r>
              <a:rPr lang="th-TH" dirty="0"/>
              <a:t>ตรวจสอบวงเงินในบัญชีว่ามีเพียงพอไหม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B774-3A8B-4B12-900F-6D668F56C23A}" type="slidenum">
              <a:rPr lang="en-US" altLang="en-US"/>
              <a:pPr/>
              <a:t>15</a:t>
            </a:fld>
            <a:endParaRPr lang="th-TH" alt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การรักษาความลับของข้อมูล (</a:t>
            </a:r>
            <a:r>
              <a:rPr lang="en-US"/>
              <a:t>Confidentiality</a:t>
            </a:r>
            <a:r>
              <a:rPr lang="th-TH"/>
              <a:t>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การรักษาความลับของข้อมูลที่เก็บไว้ หรือส่งผ่านทางเครือข่าย</a:t>
            </a:r>
          </a:p>
          <a:p>
            <a:r>
              <a:rPr lang="th-TH" dirty="0"/>
              <a:t>เช่นการเข้ารหัส</a:t>
            </a:r>
            <a:r>
              <a:rPr lang="en-US" dirty="0"/>
              <a:t>, </a:t>
            </a:r>
            <a:r>
              <a:rPr lang="th-TH" dirty="0"/>
              <a:t>การใช้บาร์โค๊ด</a:t>
            </a:r>
            <a:r>
              <a:rPr lang="en-US" dirty="0"/>
              <a:t>, </a:t>
            </a:r>
            <a:r>
              <a:rPr lang="th-TH" dirty="0"/>
              <a:t>การใส่รหัสลับ(</a:t>
            </a:r>
            <a:r>
              <a:rPr lang="en-US" dirty="0"/>
              <a:t>password</a:t>
            </a:r>
            <a:r>
              <a:rPr lang="th-TH" dirty="0"/>
              <a:t>)</a:t>
            </a:r>
            <a:r>
              <a:rPr lang="en-US" dirty="0"/>
              <a:t>, Firewall</a:t>
            </a:r>
            <a:endParaRPr lang="th-TH" dirty="0"/>
          </a:p>
          <a:p>
            <a:r>
              <a:rPr lang="th-TH" dirty="0"/>
              <a:t>ป้องกันไม่ให้ผู้อื่นที่ไม่มีสิทธิ์ลักลอบดูได้</a:t>
            </a:r>
          </a:p>
          <a:p>
            <a:r>
              <a:rPr lang="th-TH" dirty="0"/>
              <a:t>เปรียบเหมือนการปิดผนึกซองจดหมาย หรือ</a:t>
            </a:r>
          </a:p>
          <a:p>
            <a:r>
              <a:rPr lang="th-TH" dirty="0"/>
              <a:t>การใช้ซองจดหมายที่ทึบแสง หรือ</a:t>
            </a:r>
          </a:p>
          <a:p>
            <a:r>
              <a:rPr lang="th-TH" dirty="0"/>
              <a:t>การเขียนหมึกที่มองไม่เห็น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AB476-C790-4EA7-87A6-9816ADD9ED4B}" type="slidenum">
              <a:rPr lang="en-US" altLang="en-US"/>
              <a:pPr/>
              <a:t>16</a:t>
            </a:fld>
            <a:endParaRPr lang="th-TH" alt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การรักษาความถูกต้องของข้อมูล (</a:t>
            </a:r>
            <a:r>
              <a:rPr lang="en-US"/>
              <a:t>Integrity</a:t>
            </a:r>
            <a:r>
              <a:rPr lang="th-TH"/>
              <a:t>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การป้องกันไม่ให้ข้อมูลถูกแก้ไข</a:t>
            </a:r>
          </a:p>
          <a:p>
            <a:r>
              <a:rPr lang="th-TH" dirty="0"/>
              <a:t>เปรียบเหมือนกับการเขียนด้วยหมึกซึ่งถ้าถูกลบแล้วจะก่อให้เกิดรอยลบ</a:t>
            </a:r>
          </a:p>
          <a:p>
            <a:r>
              <a:rPr lang="th-TH" dirty="0"/>
              <a:t>หรือ การใช้โฮโลแกรมกำกับบนบัตรเครดิต </a:t>
            </a:r>
          </a:p>
          <a:p>
            <a:r>
              <a:rPr lang="th-TH" dirty="0"/>
              <a:t>หรือ ลายน้ำบนธนบัตร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94305-9EAF-4C00-878E-3932A1BD3029}" type="slidenum">
              <a:rPr lang="en-US" altLang="en-US"/>
              <a:pPr/>
              <a:t>17</a:t>
            </a:fld>
            <a:endParaRPr lang="th-TH" alt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การป้องกันการปฏิเสธ หรืออ้างความรับผิดชอบ(</a:t>
            </a:r>
            <a:r>
              <a:rPr lang="en-US"/>
              <a:t>Non</a:t>
            </a:r>
            <a:r>
              <a:rPr lang="th-TH"/>
              <a:t>-</a:t>
            </a:r>
            <a:r>
              <a:rPr lang="en-US"/>
              <a:t>repudiation</a:t>
            </a:r>
            <a:r>
              <a:rPr lang="th-TH"/>
              <a:t>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การป้องกันการปฏิเสธว่าไม่ได้มีการส่ง หรือรับข้อมูลจากฝ่ายต่าง ๆ ที่เกี่ยวข้อง</a:t>
            </a:r>
          </a:p>
          <a:p>
            <a:r>
              <a:rPr lang="th-TH" dirty="0"/>
              <a:t>การป้องกันการอ้างที่เป็นเท็จว่าได้รับ หรือส่งข้อมูล</a:t>
            </a:r>
          </a:p>
          <a:p>
            <a:r>
              <a:rPr lang="th-TH" dirty="0"/>
              <a:t>เช่นในการขายสินค้า เราต้องมีการแจ้งให้ลูกค้าทราบถึงขอบเขตของการรับผิดชอบที่มีต่อสินค้า หรือระหว่างการซื้อขาย โดยระบุไว้บน </a:t>
            </a:r>
            <a:r>
              <a:rPr lang="en-US" dirty="0"/>
              <a:t>web</a:t>
            </a:r>
            <a:endParaRPr lang="th-TH" dirty="0"/>
          </a:p>
          <a:p>
            <a:r>
              <a:rPr lang="th-TH" dirty="0"/>
              <a:t>หรือการส่งจดหมายลงทะเบียน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128B-1E5C-4659-A70E-6CB7540D681F}" type="slidenum">
              <a:rPr lang="en-US" altLang="en-US"/>
              <a:pPr/>
              <a:t>18</a:t>
            </a:fld>
            <a:endParaRPr lang="th-TH" alt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สิทธิส่วนบุคคล (</a:t>
            </a:r>
            <a:r>
              <a:rPr lang="en-US"/>
              <a:t>Privacy</a:t>
            </a:r>
            <a:r>
              <a:rPr lang="th-TH"/>
              <a:t>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การรักษาสิทธิส่วนตัวของข้อมูลส่วนตัว </a:t>
            </a:r>
          </a:p>
          <a:p>
            <a:r>
              <a:rPr lang="th-TH" dirty="0"/>
              <a:t>เพื่อปกป้องข้อมูลจากการลอบดูโดยผู้ที่ไม่มีสิทธิ์ในการใช้ข้อมูล</a:t>
            </a:r>
          </a:p>
          <a:p>
            <a:r>
              <a:rPr lang="th-TH" dirty="0"/>
              <a:t>ข้อมูลที่ส่งมาถูกดัดแปลงโดยผู้อื่นก่อนถึงเราหรือไม่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DC1B-43E9-43A0-9BFA-5354080FEE7B}" type="slidenum">
              <a:rPr lang="en-US" altLang="en-US"/>
              <a:pPr/>
              <a:t>19</a:t>
            </a:fld>
            <a:endParaRPr lang="th-TH" alt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ภัยคุกคามด้านความปลอดภัยของเครือข่าย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Denial of service </a:t>
            </a:r>
            <a:r>
              <a:rPr lang="th-TH" dirty="0"/>
              <a:t>ส่งผลให้เครื่องคอมพิวเตอร์หรือระบบหยุดทำงานโดยไม่ทราบสาเหตุ     อาจมีด้วยกันหลายวิธี  เช่น</a:t>
            </a:r>
          </a:p>
          <a:p>
            <a:pPr lvl="1"/>
            <a:r>
              <a:rPr lang="en-US" sz="2200" dirty="0"/>
              <a:t>Spamming or E</a:t>
            </a:r>
            <a:r>
              <a:rPr lang="th-TH" sz="2200" dirty="0"/>
              <a:t>-</a:t>
            </a:r>
            <a:r>
              <a:rPr lang="en-US" sz="2200" dirty="0"/>
              <a:t>mail Bombing</a:t>
            </a:r>
            <a:endParaRPr lang="th-TH" sz="2200" dirty="0"/>
          </a:p>
          <a:p>
            <a:pPr lvl="1"/>
            <a:r>
              <a:rPr lang="en-US" sz="2200" dirty="0"/>
              <a:t>Viruses , Worms, Trojan Horses</a:t>
            </a:r>
          </a:p>
          <a:p>
            <a:pPr lvl="1">
              <a:buFont typeface="Wingdings" pitchFamily="2" charset="2"/>
              <a:buNone/>
            </a:pPr>
            <a:endParaRPr lang="en-US" sz="800" dirty="0"/>
          </a:p>
          <a:p>
            <a:r>
              <a:rPr lang="en-US" dirty="0"/>
              <a:t>Unauthorized Access      </a:t>
            </a:r>
            <a:r>
              <a:rPr lang="th-TH" dirty="0"/>
              <a:t>เป็นภัยคุกคามด้วยการเข้าไปยังเครือข่ายโดยไม่ได้รับอนุญาต  ซึ่งอาจมีจุดประสงค์ในการโจรกรรมข้อมูล </a:t>
            </a:r>
          </a:p>
          <a:p>
            <a:pPr>
              <a:buFont typeface="Wingdings" pitchFamily="2" charset="2"/>
              <a:buNone/>
            </a:pPr>
            <a:r>
              <a:rPr lang="th-TH" sz="800" dirty="0"/>
              <a:t> </a:t>
            </a:r>
          </a:p>
          <a:p>
            <a:r>
              <a:rPr lang="en-US" dirty="0"/>
              <a:t>Theft and Fraud </a:t>
            </a:r>
            <a:r>
              <a:rPr lang="th-TH" dirty="0"/>
              <a:t>คือ การโจรกรรมและการปลอมแปลงข้อมูล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FC7C0-32EF-480A-815A-418D44EE5275}" type="slidenum">
              <a:rPr lang="en-US" altLang="en-US"/>
              <a:pPr/>
              <a:t>2</a:t>
            </a:fld>
            <a:endParaRPr lang="th-TH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จุดประสงค์ของระบบการรักษาความปลอดภัย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เพื่อรักษาความลับของข้อมูล (</a:t>
            </a:r>
            <a:r>
              <a:rPr lang="en-US" dirty="0"/>
              <a:t>Confidentiality</a:t>
            </a:r>
            <a:r>
              <a:rPr lang="th-TH" dirty="0"/>
              <a:t>)     หมายถึง   การปกป้องข้อมูลไม่ให้ถูกเปิดเผยต่อบุคคลที่ไม่ได้รับอนุญาตอย่างถูกต้อง  และถ้ามีการขโมยข้อมูลไปแล้วก็ไม่สามารถอ่านหรือทำความเข้าใจได้</a:t>
            </a:r>
          </a:p>
          <a:p>
            <a:r>
              <a:rPr lang="th-TH" dirty="0"/>
              <a:t>เพื่อป้องกันการปลอมแปลงข้อมูล (</a:t>
            </a:r>
            <a:r>
              <a:rPr lang="en-US" dirty="0"/>
              <a:t>Integrity</a:t>
            </a:r>
            <a:r>
              <a:rPr lang="th-TH" dirty="0"/>
              <a:t>)  คือ การรักษาความถูกต้องของข้อมูลและป้องกันไม่ให้มีการเปลี่ยนแปลงแก้ไขข้อมูลโดยมิได้รับอนุญาตซึ่งการที่จะสามารถทำเช่นนี้ได้  ต้องมีระบบควบคุมว่าผู้ใดจะสามารถเข้าถึงข้อมูลได้และเข้าถึงแล้วทำอะไรได้บ้าง</a:t>
            </a:r>
          </a:p>
          <a:p>
            <a:endParaRPr lang="th-TH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BB090-E370-4E80-9E38-F0E597DC2461}" type="slidenum">
              <a:rPr lang="en-US" altLang="en-US"/>
              <a:pPr/>
              <a:t>20</a:t>
            </a:fld>
            <a:endParaRPr lang="th-TH" alt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806575" y="163513"/>
            <a:ext cx="3076575" cy="1025525"/>
          </a:xfrm>
        </p:spPr>
        <p:txBody>
          <a:bodyPr/>
          <a:lstStyle/>
          <a:p>
            <a:r>
              <a:rPr lang="en-US" b="0"/>
              <a:t>Spam Mail</a:t>
            </a:r>
            <a:endParaRPr lang="th-TH" b="0"/>
          </a:p>
        </p:txBody>
      </p:sp>
      <p:sp>
        <p:nvSpPr>
          <p:cNvPr id="46083" name="Rectangle 3"/>
          <p:cNvSpPr>
            <a:spLocks noRot="1" noChangeArrowheads="1"/>
          </p:cNvSpPr>
          <p:nvPr/>
        </p:nvSpPr>
        <p:spPr bwMode="auto">
          <a:xfrm>
            <a:off x="323850" y="3716338"/>
            <a:ext cx="3527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900">
                <a:solidFill>
                  <a:schemeClr val="tx2"/>
                </a:solidFill>
              </a:rPr>
              <a:t>Mail Bomb</a:t>
            </a:r>
            <a:endParaRPr lang="th-TH" sz="3900">
              <a:solidFill>
                <a:schemeClr val="tx2"/>
              </a:solidFill>
            </a:endParaRPr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107950" y="4508500"/>
            <a:ext cx="3529013" cy="2016125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Garamond" pitchFamily="18" charset="0"/>
              </a:rPr>
              <a:t>A lot of Mail</a:t>
            </a:r>
            <a:endParaRPr lang="th-TH" sz="2800" b="1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46085" name="Picture 5" descr="j0396732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9475" y="5373688"/>
            <a:ext cx="1150938" cy="1150937"/>
          </a:xfrm>
          <a:prstGeom prst="rect">
            <a:avLst/>
          </a:prstGeom>
          <a:noFill/>
        </p:spPr>
      </p:pic>
      <p:pic>
        <p:nvPicPr>
          <p:cNvPr id="4608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5963" y="2636838"/>
            <a:ext cx="11509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087" name="Picture 7" descr="j0396732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99200" y="1052513"/>
            <a:ext cx="936625" cy="936625"/>
          </a:xfrm>
          <a:prstGeom prst="rect">
            <a:avLst/>
          </a:prstGeom>
          <a:noFill/>
        </p:spPr>
      </p:pic>
      <p:pic>
        <p:nvPicPr>
          <p:cNvPr id="46088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5825" y="1341438"/>
            <a:ext cx="122396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089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04025" y="2276475"/>
            <a:ext cx="1214438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090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3438" y="2997200"/>
            <a:ext cx="107950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091" name="AutoShape 11"/>
          <p:cNvSpPr>
            <a:spLocks noChangeArrowheads="1"/>
          </p:cNvSpPr>
          <p:nvPr/>
        </p:nvSpPr>
        <p:spPr bwMode="auto">
          <a:xfrm>
            <a:off x="3635375" y="1268413"/>
            <a:ext cx="3529013" cy="2016125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Garamond" pitchFamily="18" charset="0"/>
              </a:rPr>
              <a:t>Mail</a:t>
            </a:r>
            <a:endParaRPr lang="th-TH" sz="2800" b="1">
              <a:solidFill>
                <a:srgbClr val="FF00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/>
      <p:bldP spid="46084" grpId="0" animBg="1"/>
      <p:bldP spid="4609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AFFF-2071-4C70-B1F2-D5654660E921}" type="slidenum">
              <a:rPr lang="en-US" altLang="en-US"/>
              <a:pPr/>
              <a:t>21</a:t>
            </a:fld>
            <a:endParaRPr lang="th-TH" alt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0">
                <a:cs typeface="Tahoma" pitchFamily="34" charset="0"/>
              </a:rPr>
              <a:t>การคุกคาม</a:t>
            </a:r>
          </a:p>
        </p:txBody>
      </p:sp>
      <p:pic>
        <p:nvPicPr>
          <p:cNvPr id="47107" name="Picture 3" descr="virus_55x55_virus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4213" y="1816100"/>
            <a:ext cx="1349375" cy="1316038"/>
          </a:xfrm>
          <a:noFill/>
          <a:ln/>
        </p:spPr>
      </p:pic>
      <p:pic>
        <p:nvPicPr>
          <p:cNvPr id="47108" name="Picture 4" descr="virus_55x55_worm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795963" y="1889125"/>
            <a:ext cx="1192212" cy="1266825"/>
          </a:xfrm>
          <a:noFill/>
          <a:ln/>
        </p:spPr>
      </p:pic>
      <p:pic>
        <p:nvPicPr>
          <p:cNvPr id="47109" name="Picture 5" descr="virus_55x55_trojanhors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3851275" y="4373563"/>
            <a:ext cx="1225550" cy="1304925"/>
          </a:xfrm>
          <a:noFill/>
          <a:ln/>
        </p:spPr>
      </p:pic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4859338" y="3357563"/>
            <a:ext cx="3689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ahoma" pitchFamily="34" charset="0"/>
                <a:cs typeface="Tahoma" pitchFamily="34" charset="0"/>
              </a:rPr>
              <a:t>I LOVE YOU, Mellissa, MyDoom</a:t>
            </a:r>
            <a:endParaRPr lang="th-TH" sz="200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09035-1352-488B-879E-97E1A0E9FFEC}" type="slidenum">
              <a:rPr lang="en-US" altLang="en-US"/>
              <a:pPr/>
              <a:t>22</a:t>
            </a:fld>
            <a:endParaRPr lang="th-TH" alt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th-TH" sz="4700"/>
              <a:t>การคุกคาม-การบุกรุก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213"/>
            <a:ext cx="4941888" cy="4233862"/>
          </a:xfrm>
        </p:spPr>
        <p:txBody>
          <a:bodyPr/>
          <a:lstStyle/>
          <a:p>
            <a:pPr marL="2209800" lvl="4" indent="-381000">
              <a:buFont typeface="Wingdings" pitchFamily="2" charset="2"/>
              <a:buNone/>
            </a:pPr>
            <a:r>
              <a:rPr lang="th-TH" sz="3600" b="1" dirty="0">
                <a:solidFill>
                  <a:srgbClr val="FF00FF"/>
                </a:solidFill>
                <a:latin typeface="Angsana New" pitchFamily="18" charset="-34"/>
              </a:rPr>
              <a:t>วิธีการ</a:t>
            </a:r>
            <a:endParaRPr lang="th-TH" sz="3600" dirty="0">
              <a:latin typeface="Angsana New" pitchFamily="18" charset="-34"/>
            </a:endParaRPr>
          </a:p>
          <a:p>
            <a:pPr marL="609600" indent="-609600"/>
            <a:r>
              <a:rPr lang="th-TH" sz="3800" dirty="0">
                <a:latin typeface="Angsana New" pitchFamily="18" charset="-34"/>
              </a:rPr>
              <a:t>การเข้ามาทำลายเปลี่ยนแปลงหรือขโมยข้อมูล</a:t>
            </a:r>
          </a:p>
          <a:p>
            <a:pPr marL="609600" indent="-609600"/>
            <a:r>
              <a:rPr lang="th-TH" sz="3800" dirty="0">
                <a:latin typeface="Angsana New" pitchFamily="18" charset="-34"/>
              </a:rPr>
              <a:t>ปลอมตัวเข้ามาใช้ระบบและทำรายการปลอม</a:t>
            </a:r>
          </a:p>
          <a:p>
            <a:pPr marL="609600" indent="-609600"/>
            <a:r>
              <a:rPr lang="th-TH" sz="3800" dirty="0">
                <a:latin typeface="Angsana New" pitchFamily="18" charset="-34"/>
              </a:rPr>
              <a:t>การเข้าถึงระบบเครือข่ายของผู้ไม่มีสิทธิ์</a:t>
            </a:r>
          </a:p>
          <a:p>
            <a:pPr marL="609600" indent="-609600"/>
            <a:endParaRPr lang="th-TH" sz="3800" dirty="0">
              <a:latin typeface="Angsana New" pitchFamily="18" charset="-34"/>
            </a:endParaRPr>
          </a:p>
          <a:p>
            <a:pPr marL="609600" indent="-609600"/>
            <a:endParaRPr lang="th-TH" sz="3800" dirty="0">
              <a:latin typeface="Angsana New" pitchFamily="18" charset="-34"/>
            </a:endParaRPr>
          </a:p>
          <a:p>
            <a:pPr marL="609600" indent="-609600"/>
            <a:endParaRPr lang="th-TH" sz="3800" dirty="0">
              <a:latin typeface="Angsana New" pitchFamily="18" charset="-34"/>
            </a:endParaRP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5724525" y="1700212"/>
            <a:ext cx="4941888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52550" lvl="2" indent="-4381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AU" sz="3600" b="1" dirty="0" err="1">
                <a:solidFill>
                  <a:srgbClr val="FF00FF"/>
                </a:solidFill>
                <a:latin typeface="Angsana New" pitchFamily="18" charset="-34"/>
              </a:rPr>
              <a:t>แก้ปัญหาโดย</a:t>
            </a:r>
            <a:endParaRPr lang="en-AU" sz="3600" b="1" dirty="0">
              <a:latin typeface="Angsana New" pitchFamily="18" charset="-34"/>
            </a:endParaRPr>
          </a:p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AU" sz="3800" dirty="0" err="1">
                <a:latin typeface="Angsana New" pitchFamily="18" charset="-34"/>
              </a:rPr>
              <a:t>การเข้ารหัสข้อมูล</a:t>
            </a:r>
            <a:endParaRPr lang="en-AU" sz="3800" dirty="0">
              <a:latin typeface="Angsana New" pitchFamily="18" charset="-34"/>
            </a:endParaRPr>
          </a:p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AU" sz="3800" dirty="0">
              <a:latin typeface="Angsana New" pitchFamily="18" charset="-34"/>
            </a:endParaRPr>
          </a:p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AU" sz="3800" dirty="0" err="1">
                <a:latin typeface="Angsana New" pitchFamily="18" charset="-34"/>
              </a:rPr>
              <a:t>ลายเซ็นดิจิตอล</a:t>
            </a:r>
            <a:endParaRPr lang="en-AU" sz="3800" dirty="0">
              <a:latin typeface="Angsana New" pitchFamily="18" charset="-34"/>
            </a:endParaRPr>
          </a:p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US" sz="3800" dirty="0">
              <a:latin typeface="Angsana New" pitchFamily="18" charset="-34"/>
            </a:endParaRPr>
          </a:p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3800" dirty="0">
                <a:latin typeface="Angsana New" pitchFamily="18" charset="-34"/>
              </a:rPr>
              <a:t>Firewall</a:t>
            </a:r>
            <a:endParaRPr lang="en-AU" sz="3800" dirty="0">
              <a:latin typeface="Angsana New" pitchFamily="18" charset="-34"/>
            </a:endParaRPr>
          </a:p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AU" sz="3800" dirty="0">
              <a:latin typeface="Angsana New" pitchFamily="18" charset="-34"/>
            </a:endParaRPr>
          </a:p>
          <a:p>
            <a:pPr marL="609600" indent="-609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en-AU" sz="3800" dirty="0">
              <a:latin typeface="Angsana New" pitchFamily="18" charset="-34"/>
            </a:endParaRPr>
          </a:p>
        </p:txBody>
      </p:sp>
      <p:sp>
        <p:nvSpPr>
          <p:cNvPr id="48133" name="AutoShape 5"/>
          <p:cNvSpPr>
            <a:spLocks noChangeArrowheads="1"/>
          </p:cNvSpPr>
          <p:nvPr/>
        </p:nvSpPr>
        <p:spPr bwMode="auto">
          <a:xfrm>
            <a:off x="4932363" y="2420938"/>
            <a:ext cx="609600" cy="533400"/>
          </a:xfrm>
          <a:prstGeom prst="rightArrow">
            <a:avLst>
              <a:gd name="adj1" fmla="val 50000"/>
              <a:gd name="adj2" fmla="val 2857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auto">
          <a:xfrm>
            <a:off x="4932363" y="3886200"/>
            <a:ext cx="609600" cy="533400"/>
          </a:xfrm>
          <a:prstGeom prst="rightArrow">
            <a:avLst>
              <a:gd name="adj1" fmla="val 50000"/>
              <a:gd name="adj2" fmla="val 2857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AutoShape 7"/>
          <p:cNvSpPr>
            <a:spLocks noChangeArrowheads="1"/>
          </p:cNvSpPr>
          <p:nvPr/>
        </p:nvSpPr>
        <p:spPr bwMode="auto">
          <a:xfrm>
            <a:off x="4932363" y="5157788"/>
            <a:ext cx="609600" cy="533400"/>
          </a:xfrm>
          <a:prstGeom prst="rightArrow">
            <a:avLst>
              <a:gd name="adj1" fmla="val 50000"/>
              <a:gd name="adj2" fmla="val 2857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animBg="1"/>
      <p:bldP spid="48134" grpId="0" animBg="1"/>
      <p:bldP spid="4813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2D0F-1052-46B1-97E9-5909C679DD06}" type="slidenum">
              <a:rPr lang="en-US" altLang="en-US"/>
              <a:pPr/>
              <a:t>23</a:t>
            </a:fld>
            <a:endParaRPr lang="th-TH" alt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การรหัส (</a:t>
            </a:r>
            <a:r>
              <a:rPr lang="en-US"/>
              <a:t>Cryptography</a:t>
            </a:r>
            <a:r>
              <a:rPr lang="th-TH"/>
              <a:t>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dirty="0"/>
              <a:t>การทำให้ข้อมูลที่จะส่งผ่านไปทางเครือข่ายอยู่ในรูปแบบที่ไม่สามารถอ่านออกได้  ด้วยการเข้ารหัส (</a:t>
            </a:r>
            <a:r>
              <a:rPr lang="en-US" dirty="0"/>
              <a:t>Encryption</a:t>
            </a:r>
            <a:r>
              <a:rPr lang="th-TH" dirty="0"/>
              <a:t>)  </a:t>
            </a:r>
          </a:p>
          <a:p>
            <a:pPr>
              <a:lnSpc>
                <a:spcPct val="90000"/>
              </a:lnSpc>
            </a:pPr>
            <a:r>
              <a:rPr lang="th-TH" dirty="0"/>
              <a:t>ทำให้ข้อมูลนั้นเป็นความลับ  </a:t>
            </a:r>
          </a:p>
          <a:p>
            <a:pPr>
              <a:lnSpc>
                <a:spcPct val="90000"/>
              </a:lnSpc>
            </a:pPr>
            <a:r>
              <a:rPr lang="th-TH" dirty="0"/>
              <a:t>ผู้มีสิทธิ์จริงเท่านั้นจะสามารถอ่านข้อมูลนั้นได้ด้วยการถอดรหัส (</a:t>
            </a:r>
            <a:r>
              <a:rPr lang="en-US" dirty="0"/>
              <a:t>Decryption</a:t>
            </a:r>
            <a:r>
              <a:rPr lang="th-TH" dirty="0"/>
              <a:t>)  </a:t>
            </a:r>
          </a:p>
          <a:p>
            <a:pPr>
              <a:lnSpc>
                <a:spcPct val="90000"/>
              </a:lnSpc>
            </a:pPr>
            <a:r>
              <a:rPr lang="th-TH" dirty="0"/>
              <a:t>ใช้สมการทางคณิตศาสตร์  </a:t>
            </a:r>
          </a:p>
          <a:p>
            <a:pPr>
              <a:lnSpc>
                <a:spcPct val="90000"/>
              </a:lnSpc>
            </a:pPr>
            <a:r>
              <a:rPr lang="th-TH" dirty="0"/>
              <a:t>ใช้กุญแจซึ่งอยู่ในรูปของพารามิเตอร์ที่กำหนดไว้ (มีความยาวเป็นบิต โดยยิ่งกุญแจมีความยาวมาก ยิ่งปลอดภัยมากเพราะต้องใช้เวลานานในการคาดเดากุญแจของผู้คุกคาม)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0E61D-BC22-40B1-A71C-93FAA89E9DED}" type="slidenum">
              <a:rPr lang="en-US" altLang="en-US"/>
              <a:pPr/>
              <a:t>24</a:t>
            </a:fld>
            <a:endParaRPr lang="th-TH" alt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การเข้ารหัส (</a:t>
            </a:r>
            <a:r>
              <a:rPr lang="en-US"/>
              <a:t>Encryption</a:t>
            </a:r>
            <a:r>
              <a:rPr lang="th-TH"/>
              <a:t>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ประกอบด้วยฝ่ายผู้รับ และฝ่ายผู้ส่ง</a:t>
            </a:r>
          </a:p>
          <a:p>
            <a:r>
              <a:rPr lang="th-TH" dirty="0"/>
              <a:t>ตกลงกฎเกณฑ์เดียวกัน ในการเปลี่ยนข้อความต้นฉบับให้เป็นข้อความอ่านไม่รู้เรื่อง (</a:t>
            </a:r>
            <a:r>
              <a:rPr lang="en-US" dirty="0"/>
              <a:t>cipher text</a:t>
            </a:r>
            <a:r>
              <a:rPr lang="th-TH" dirty="0"/>
              <a:t>)</a:t>
            </a:r>
          </a:p>
          <a:p>
            <a:r>
              <a:rPr lang="th-TH" dirty="0"/>
              <a:t>ใช้สมการ หรือสูตรทางคณิตศาสตร์ที่ซับซ้อน</a:t>
            </a:r>
          </a:p>
          <a:p>
            <a:pPr lvl="1"/>
            <a:r>
              <a:rPr lang="th-TH" dirty="0"/>
              <a:t>กฎการเพิ่มค่า </a:t>
            </a:r>
            <a:r>
              <a:rPr lang="en-US" dirty="0"/>
              <a:t>13</a:t>
            </a:r>
            <a:endParaRPr lang="th-TH" dirty="0"/>
          </a:p>
          <a:p>
            <a:pPr lvl="1"/>
            <a:r>
              <a:rPr lang="th-TH" dirty="0"/>
              <a:t>แฮชฟังก์ชัน (</a:t>
            </a:r>
            <a:r>
              <a:rPr lang="en-US" dirty="0"/>
              <a:t>Hash function</a:t>
            </a:r>
            <a:r>
              <a:rPr lang="th-TH" dirty="0"/>
              <a:t>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6149D-9967-44BD-9432-AFFC71EFC94B}" type="slidenum">
              <a:rPr lang="en-US" altLang="en-US"/>
              <a:pPr/>
              <a:t>25</a:t>
            </a:fld>
            <a:endParaRPr lang="th-TH" alt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ส่วนประกอบของการเข้ารหัส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19263"/>
            <a:ext cx="8915400" cy="44116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1</a:t>
            </a:r>
            <a:r>
              <a:rPr lang="th-TH" dirty="0"/>
              <a:t>. </a:t>
            </a:r>
            <a:r>
              <a:rPr lang="th-TH" b="1" dirty="0"/>
              <a:t>ขั้นตอนการเข้ารหัส </a:t>
            </a:r>
            <a:r>
              <a:rPr lang="th-TH" dirty="0"/>
              <a:t>ใช้ฟังก์ชั่นการคำนวณทางคณิตศาสตร์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2</a:t>
            </a:r>
            <a:r>
              <a:rPr lang="th-TH" dirty="0"/>
              <a:t>. </a:t>
            </a:r>
            <a:r>
              <a:rPr lang="th-TH" b="1" dirty="0"/>
              <a:t>คีย์ที่ใช้ในการเข้ารหัส หรือ ถอดรหัส </a:t>
            </a:r>
            <a:r>
              <a:rPr lang="th-TH" dirty="0"/>
              <a:t>ใช้ชุดตัวเลข หรือ อักขระที่นำมาเข้ารหัส มีหน่วยเป็นบิต  (</a:t>
            </a:r>
            <a:r>
              <a:rPr lang="en-US" dirty="0"/>
              <a:t>8</a:t>
            </a:r>
            <a:r>
              <a:rPr lang="th-TH" dirty="0"/>
              <a:t> บิต  = </a:t>
            </a:r>
            <a:r>
              <a:rPr lang="en-US" dirty="0"/>
              <a:t>1</a:t>
            </a:r>
            <a:r>
              <a:rPr lang="th-TH" dirty="0"/>
              <a:t> ไบต์ = </a:t>
            </a:r>
            <a:r>
              <a:rPr lang="en-US" dirty="0"/>
              <a:t>1</a:t>
            </a:r>
            <a:r>
              <a:rPr lang="th-TH" dirty="0"/>
              <a:t> อักขระ)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  <a:r>
              <a:rPr lang="th-TH" dirty="0"/>
              <a:t>เช่น </a:t>
            </a:r>
            <a:r>
              <a:rPr lang="en-US" dirty="0"/>
              <a:t>	   </a:t>
            </a:r>
            <a:r>
              <a:rPr lang="en-US" sz="2200" dirty="0"/>
              <a:t>00000001</a:t>
            </a:r>
            <a:r>
              <a:rPr lang="th-TH" sz="2200" dirty="0"/>
              <a:t> </a:t>
            </a:r>
            <a:r>
              <a:rPr lang="en-US" sz="2200" dirty="0"/>
              <a:t>	</a:t>
            </a:r>
            <a:r>
              <a:rPr lang="th-TH" sz="2200" dirty="0"/>
              <a:t> = </a:t>
            </a:r>
            <a:r>
              <a:rPr lang="en-US" sz="2200" dirty="0"/>
              <a:t>1</a:t>
            </a:r>
            <a:endParaRPr lang="th-TH" sz="2200" dirty="0"/>
          </a:p>
          <a:p>
            <a:pPr>
              <a:buFont typeface="Wingdings" pitchFamily="2" charset="2"/>
              <a:buNone/>
            </a:pPr>
            <a:r>
              <a:rPr lang="th-TH" sz="2200" dirty="0"/>
              <a:t>           </a:t>
            </a:r>
            <a:r>
              <a:rPr lang="en-US" sz="2200" dirty="0"/>
              <a:t>     00000010	</a:t>
            </a:r>
            <a:r>
              <a:rPr lang="th-TH" sz="2200" dirty="0"/>
              <a:t> = </a:t>
            </a:r>
            <a:r>
              <a:rPr lang="en-US" sz="2200" dirty="0"/>
              <a:t>2</a:t>
            </a:r>
            <a:endParaRPr lang="th-TH" sz="2200" dirty="0"/>
          </a:p>
          <a:p>
            <a:r>
              <a:rPr lang="en-AU" dirty="0" err="1">
                <a:latin typeface="Angsana New" pitchFamily="18" charset="-34"/>
              </a:rPr>
              <a:t>สูตร</a:t>
            </a:r>
            <a:r>
              <a:rPr lang="en-AU" dirty="0">
                <a:latin typeface="Angsana New" pitchFamily="18" charset="-34"/>
              </a:rPr>
              <a:t>  2</a:t>
            </a:r>
            <a:r>
              <a:rPr lang="en-US" baseline="30000" dirty="0">
                <a:latin typeface="Angsana New" pitchFamily="18" charset="-34"/>
              </a:rPr>
              <a:t>n</a:t>
            </a:r>
            <a:r>
              <a:rPr lang="en-AU" dirty="0">
                <a:latin typeface="Angsana New" pitchFamily="18" charset="-34"/>
              </a:rPr>
              <a:t>   </a:t>
            </a:r>
            <a:r>
              <a:rPr lang="en-US" dirty="0">
                <a:latin typeface="Angsana New" pitchFamily="18" charset="-34"/>
              </a:rPr>
              <a:t>;</a:t>
            </a:r>
            <a:r>
              <a:rPr lang="en-AU" dirty="0">
                <a:latin typeface="Angsana New" pitchFamily="18" charset="-34"/>
              </a:rPr>
              <a:t> </a:t>
            </a:r>
            <a:r>
              <a:rPr lang="en-US" dirty="0">
                <a:latin typeface="Angsana New" pitchFamily="18" charset="-34"/>
              </a:rPr>
              <a:t>n</a:t>
            </a:r>
            <a:r>
              <a:rPr lang="en-AU" dirty="0">
                <a:latin typeface="Angsana New" pitchFamily="18" charset="-34"/>
              </a:rPr>
              <a:t> </a:t>
            </a:r>
            <a:r>
              <a:rPr lang="en-AU" dirty="0" err="1">
                <a:latin typeface="Angsana New" pitchFamily="18" charset="-34"/>
              </a:rPr>
              <a:t>คือ</a:t>
            </a:r>
            <a:r>
              <a:rPr lang="en-AU" dirty="0">
                <a:latin typeface="Angsana New" pitchFamily="18" charset="-34"/>
              </a:rPr>
              <a:t> </a:t>
            </a:r>
            <a:r>
              <a:rPr lang="en-AU" dirty="0" err="1">
                <a:latin typeface="Angsana New" pitchFamily="18" charset="-34"/>
              </a:rPr>
              <a:t>จำนวนบิต</a:t>
            </a:r>
            <a:r>
              <a:rPr lang="en-AU" dirty="0">
                <a:latin typeface="Angsana New" pitchFamily="18" charset="-34"/>
              </a:rPr>
              <a:t> (</a:t>
            </a:r>
            <a:r>
              <a:rPr lang="en-AU" dirty="0" err="1">
                <a:latin typeface="Angsana New" pitchFamily="18" charset="-34"/>
              </a:rPr>
              <a:t>อย่างต่ำ</a:t>
            </a:r>
            <a:r>
              <a:rPr lang="en-AU" dirty="0">
                <a:latin typeface="Angsana New" pitchFamily="18" charset="-34"/>
              </a:rPr>
              <a:t> 8 </a:t>
            </a:r>
            <a:r>
              <a:rPr lang="en-AU" dirty="0" err="1">
                <a:latin typeface="Angsana New" pitchFamily="18" charset="-34"/>
              </a:rPr>
              <a:t>บิต</a:t>
            </a:r>
            <a:r>
              <a:rPr lang="en-AU" dirty="0">
                <a:latin typeface="Angsana New" pitchFamily="18" charset="-34"/>
              </a:rPr>
              <a:t>)</a:t>
            </a:r>
          </a:p>
          <a:p>
            <a:r>
              <a:rPr lang="en-AU" dirty="0">
                <a:latin typeface="Angsana New" pitchFamily="18" charset="-34"/>
              </a:rPr>
              <a:t>2</a:t>
            </a:r>
            <a:r>
              <a:rPr lang="en-AU" baseline="30000" dirty="0">
                <a:latin typeface="Angsana New" pitchFamily="18" charset="-34"/>
              </a:rPr>
              <a:t>8</a:t>
            </a:r>
            <a:r>
              <a:rPr lang="en-AU" dirty="0">
                <a:latin typeface="Angsana New" pitchFamily="18" charset="-34"/>
              </a:rPr>
              <a:t>    =  256  </a:t>
            </a:r>
            <a:r>
              <a:rPr lang="en-AU" dirty="0" err="1">
                <a:latin typeface="Angsana New" pitchFamily="18" charset="-34"/>
              </a:rPr>
              <a:t>คีย์</a:t>
            </a:r>
            <a:r>
              <a:rPr lang="en-AU" dirty="0">
                <a:latin typeface="Angsana New" pitchFamily="18" charset="-34"/>
              </a:rPr>
              <a:t> ( 256 </a:t>
            </a:r>
            <a:r>
              <a:rPr lang="en-AU" dirty="0" err="1">
                <a:latin typeface="Angsana New" pitchFamily="18" charset="-34"/>
              </a:rPr>
              <a:t>ชุดข้อมูล</a:t>
            </a:r>
            <a:r>
              <a:rPr lang="en-AU" dirty="0">
                <a:latin typeface="Angsana New" pitchFamily="18" charset="-34"/>
              </a:rPr>
              <a:t>)</a:t>
            </a:r>
          </a:p>
          <a:p>
            <a:r>
              <a:rPr lang="en-AU" dirty="0">
                <a:latin typeface="Angsana New" pitchFamily="18" charset="-34"/>
              </a:rPr>
              <a:t>2</a:t>
            </a:r>
            <a:r>
              <a:rPr lang="en-AU" baseline="30000" dirty="0">
                <a:latin typeface="Angsana New" pitchFamily="18" charset="-34"/>
              </a:rPr>
              <a:t>128</a:t>
            </a:r>
            <a:r>
              <a:rPr lang="en-AU" dirty="0">
                <a:latin typeface="Angsana New" pitchFamily="18" charset="-34"/>
              </a:rPr>
              <a:t>  =   </a:t>
            </a:r>
            <a:r>
              <a:rPr lang="en-US" dirty="0">
                <a:latin typeface="Angsana New" pitchFamily="18" charset="-34"/>
              </a:rPr>
              <a:t>???</a:t>
            </a:r>
            <a:r>
              <a:rPr lang="en-AU" dirty="0">
                <a:latin typeface="Angsana New" pitchFamily="18" charset="-34"/>
              </a:rPr>
              <a:t>  (</a:t>
            </a:r>
            <a:r>
              <a:rPr lang="en-AU" dirty="0" err="1">
                <a:latin typeface="Angsana New" pitchFamily="18" charset="-34"/>
              </a:rPr>
              <a:t>เป็นคีย์ของโปรโตคอล</a:t>
            </a:r>
            <a:r>
              <a:rPr lang="en-US" dirty="0">
                <a:latin typeface="Angsana New" pitchFamily="18" charset="-34"/>
              </a:rPr>
              <a:t> SET </a:t>
            </a:r>
            <a:r>
              <a:rPr lang="en-US" dirty="0" err="1">
                <a:latin typeface="Angsana New" pitchFamily="18" charset="-34"/>
              </a:rPr>
              <a:t>ที่ใช้อยู่ในปัจจุบัน</a:t>
            </a:r>
            <a:r>
              <a:rPr lang="en-US" dirty="0">
                <a:latin typeface="Angsana New" pitchFamily="18" charset="-34"/>
              </a:rPr>
              <a:t>)</a:t>
            </a:r>
            <a:endParaRPr lang="th-TH" dirty="0">
              <a:latin typeface="Angsana New" pitchFamily="18" charset="-34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ECABD-A3AA-4C93-B38F-DFD77140BE0C}" type="slidenum">
              <a:rPr lang="en-US" altLang="en-US"/>
              <a:pPr/>
              <a:t>26</a:t>
            </a:fld>
            <a:endParaRPr lang="th-TH" alt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ระยะเวลาใช้ในการถอดรหัส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/>
              <a:t>ความยาว</a:t>
            </a:r>
            <a:r>
              <a:rPr lang="en-US"/>
              <a:t>	40</a:t>
            </a:r>
            <a:r>
              <a:rPr lang="th-TH"/>
              <a:t> บิต</a:t>
            </a:r>
            <a:r>
              <a:rPr lang="en-US"/>
              <a:t>		8</a:t>
            </a:r>
            <a:r>
              <a:rPr lang="th-TH"/>
              <a:t>       ปี</a:t>
            </a:r>
          </a:p>
          <a:p>
            <a:r>
              <a:rPr lang="th-TH"/>
              <a:t>ความยาว  </a:t>
            </a:r>
            <a:r>
              <a:rPr lang="en-US"/>
              <a:t>	128</a:t>
            </a:r>
            <a:r>
              <a:rPr lang="th-TH"/>
              <a:t> บิต</a:t>
            </a:r>
            <a:r>
              <a:rPr lang="en-US"/>
              <a:t>	</a:t>
            </a:r>
            <a:r>
              <a:rPr lang="th-TH"/>
              <a:t>ล้านล้าน ปี</a:t>
            </a:r>
          </a:p>
          <a:p>
            <a:pPr>
              <a:buFont typeface="Wingdings" pitchFamily="2" charset="2"/>
              <a:buNone/>
            </a:pPr>
            <a:endParaRPr lang="th-TH"/>
          </a:p>
          <a:p>
            <a:pPr>
              <a:buFont typeface="Wingdings" pitchFamily="2" charset="2"/>
              <a:buNone/>
            </a:pPr>
            <a:r>
              <a:rPr lang="th-TH"/>
              <a:t>*****</a:t>
            </a:r>
          </a:p>
          <a:p>
            <a:pPr>
              <a:buFont typeface="Wingdings" pitchFamily="2" charset="2"/>
              <a:buNone/>
            </a:pPr>
            <a:r>
              <a:rPr lang="th-TH"/>
              <a:t>จำนวนบิตมากเท่าไหร่ ความปลอดภัยของข้อมูลยิ่งมากขึ้น เนื่องจากผู้บุกรุกต้องใช้เวลาเดามากยึ่งขึ้น</a:t>
            </a:r>
          </a:p>
          <a:p>
            <a:endParaRPr lang="th-TH"/>
          </a:p>
          <a:p>
            <a:endParaRPr lang="th-TH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2DF00-797E-4C56-82C8-0443C81ADA7B}" type="slidenum">
              <a:rPr lang="en-US" altLang="en-US"/>
              <a:pPr/>
              <a:t>27</a:t>
            </a:fld>
            <a:endParaRPr lang="th-TH" alt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ตัวอย่างโปรแกรมการเข้ารหัส โดยใช้กฎ </a:t>
            </a:r>
            <a:r>
              <a:rPr lang="en-US"/>
              <a:t>13</a:t>
            </a:r>
            <a:endParaRPr lang="th-TH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382000" cy="4411662"/>
          </a:xfrm>
        </p:spPr>
        <p:txBody>
          <a:bodyPr/>
          <a:lstStyle/>
          <a:p>
            <a:r>
              <a:rPr lang="th-TH" sz="2600"/>
              <a:t>การเข้ารหัสจะทำโดยการเปลี่ยนตัวอักษร จากตำแหน่งเดิมเป็นตัวอักษรตำแหน่งที่ </a:t>
            </a:r>
            <a:r>
              <a:rPr lang="en-US" sz="2600"/>
              <a:t>13</a:t>
            </a:r>
            <a:r>
              <a:rPr lang="th-TH" sz="2600"/>
              <a:t> ของชุดตัวอักษรนั้น เช่น</a:t>
            </a:r>
          </a:p>
          <a:p>
            <a:endParaRPr lang="th-TH" sz="2600"/>
          </a:p>
          <a:p>
            <a:endParaRPr lang="th-TH" sz="2600"/>
          </a:p>
          <a:p>
            <a:endParaRPr lang="th-TH" sz="2600"/>
          </a:p>
          <a:p>
            <a:endParaRPr lang="th-TH" sz="2600"/>
          </a:p>
          <a:p>
            <a:endParaRPr lang="th-TH" sz="2600"/>
          </a:p>
          <a:p>
            <a:r>
              <a:rPr lang="th-TH" sz="2600"/>
              <a:t>เช่น เข้ารหัส      </a:t>
            </a:r>
            <a:r>
              <a:rPr lang="en-US" sz="2600"/>
              <a:t>I  LOVE YOU   </a:t>
            </a:r>
            <a:r>
              <a:rPr lang="th-TH" sz="2600"/>
              <a:t>----</a:t>
            </a:r>
            <a:r>
              <a:rPr lang="en-US" sz="2600"/>
              <a:t>&gt;   V YBIR LBH</a:t>
            </a:r>
            <a:endParaRPr lang="th-TH" sz="2600"/>
          </a:p>
          <a:p>
            <a:r>
              <a:rPr lang="en-US" sz="2600"/>
              <a:t>HARRY POTTER </a:t>
            </a:r>
            <a:r>
              <a:rPr lang="th-TH" sz="2600"/>
              <a:t>---</a:t>
            </a:r>
            <a:r>
              <a:rPr lang="en-US" sz="2600"/>
              <a:t>&gt; UNEEL CBGGRE</a:t>
            </a:r>
            <a:endParaRPr lang="th-TH" sz="2600"/>
          </a:p>
        </p:txBody>
      </p:sp>
      <p:graphicFrame>
        <p:nvGraphicFramePr>
          <p:cNvPr id="5222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85800" y="2697163"/>
          <a:ext cx="9296400" cy="1246187"/>
        </p:xfrm>
        <a:graphic>
          <a:graphicData uri="http://schemas.openxmlformats.org/presentationml/2006/ole">
            <p:oleObj spid="_x0000_s52228" name="Document" r:id="rId3" imgW="5714002" imgH="765860" progId="Word.Document.8">
              <p:embed/>
            </p:oleObj>
          </a:graphicData>
        </a:graphic>
      </p:graphicFrame>
      <p:graphicFrame>
        <p:nvGraphicFramePr>
          <p:cNvPr id="52230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685800" y="3703638"/>
          <a:ext cx="9067800" cy="1249362"/>
        </p:xfrm>
        <a:graphic>
          <a:graphicData uri="http://schemas.openxmlformats.org/presentationml/2006/ole">
            <p:oleObj spid="_x0000_s52230" name="Document" r:id="rId4" imgW="5558455" imgH="765860" progId="Word.Document.8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6781800" y="2362200"/>
            <a:ext cx="1524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SAKAEO = ?</a:t>
            </a:r>
            <a:endParaRPr lang="th-TH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C3AB-0D8D-43F9-A8BD-251DE0CF3736}" type="slidenum">
              <a:rPr lang="en-US" altLang="en-US"/>
              <a:pPr/>
              <a:t>28</a:t>
            </a:fld>
            <a:endParaRPr lang="th-TH" alt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ทดสอบ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BURAPHA UNIVERSITY = ?</a:t>
            </a:r>
          </a:p>
          <a:p>
            <a:r>
              <a:rPr lang="en-US" dirty="0"/>
              <a:t>SAKAEO = ?</a:t>
            </a:r>
            <a:endParaRPr lang="th-TH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EB6B6-2EDB-488C-A4B3-5EBE1DA163A9}" type="slidenum">
              <a:rPr lang="en-US" altLang="en-US"/>
              <a:pPr/>
              <a:t>29</a:t>
            </a:fld>
            <a:endParaRPr lang="th-TH" alt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การเข้ารหัส (</a:t>
            </a:r>
            <a:r>
              <a:rPr lang="en-US"/>
              <a:t>Encryption</a:t>
            </a:r>
            <a:r>
              <a:rPr lang="th-TH"/>
              <a:t>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458200" cy="44116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h-TH" dirty="0"/>
              <a:t>มีด้วยกัน  </a:t>
            </a:r>
            <a:r>
              <a:rPr lang="en-US" dirty="0"/>
              <a:t>2</a:t>
            </a:r>
            <a:r>
              <a:rPr lang="th-TH" dirty="0"/>
              <a:t> ลักษณะ   คือ</a:t>
            </a:r>
          </a:p>
          <a:p>
            <a:r>
              <a:rPr lang="th-TH" b="1" dirty="0"/>
              <a:t>การเข้ารหัสแบบสมมาตร (</a:t>
            </a:r>
            <a:r>
              <a:rPr lang="en-US" b="1" dirty="0"/>
              <a:t>Symmetric Encryption</a:t>
            </a:r>
            <a:r>
              <a:rPr lang="th-TH" b="1" dirty="0"/>
              <a:t>)</a:t>
            </a:r>
          </a:p>
          <a:p>
            <a:pPr lvl="1">
              <a:buFont typeface="Wingdings" pitchFamily="2" charset="2"/>
              <a:buNone/>
            </a:pPr>
            <a:r>
              <a:rPr lang="th-TH" dirty="0"/>
              <a:t>วิธีนี้ทั้งผู้รับและผู้ส่งข้อความจะทราบคีย์ที่เหมือนกันทั้งสองฝ่ายในการรับหรือส่งข้อความ  </a:t>
            </a:r>
          </a:p>
          <a:p>
            <a:r>
              <a:rPr lang="th-TH" b="1" dirty="0"/>
              <a:t>การเข้ารหัสแบบไม่สมมาตร (</a:t>
            </a:r>
            <a:r>
              <a:rPr lang="en-US" b="1" dirty="0"/>
              <a:t>Asymmetric Encryption</a:t>
            </a:r>
            <a:r>
              <a:rPr lang="th-TH" b="1" dirty="0"/>
              <a:t>)</a:t>
            </a:r>
            <a:r>
              <a:rPr lang="th-TH" dirty="0"/>
              <a:t> </a:t>
            </a:r>
          </a:p>
          <a:p>
            <a:pPr lvl="1">
              <a:buFont typeface="Wingdings" pitchFamily="2" charset="2"/>
              <a:buNone/>
            </a:pPr>
            <a:r>
              <a:rPr lang="th-TH" dirty="0"/>
              <a:t>ใช้แนวคิดของการมีคีย์เป็นคู่ ๆ ที่สามารถเข้าและถอดรหัสของกันและกันเท่านั้นได้  โดยคีย์แรกจะมีอยู่ที่เฉพาะเจ้าของคีย์ เรียกว่า</a:t>
            </a:r>
            <a:r>
              <a:rPr lang="en-US" u="sng" dirty="0"/>
              <a:t>Private key</a:t>
            </a:r>
            <a:r>
              <a:rPr lang="en-US" dirty="0"/>
              <a:t> </a:t>
            </a:r>
            <a:r>
              <a:rPr lang="th-TH" dirty="0"/>
              <a:t>และคู่ของคีย์ดังกล่าวที่ส่งให้ผู้อื่นใช้ เรียกว่า </a:t>
            </a:r>
            <a:r>
              <a:rPr lang="en-US" u="sng" dirty="0"/>
              <a:t>Public key</a:t>
            </a:r>
            <a:endParaRPr lang="th-TH" u="sng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1F6D7-1A37-4C85-B146-8973330AEA54}" type="slidenum">
              <a:rPr lang="en-US" altLang="en-US"/>
              <a:pPr/>
              <a:t>3</a:t>
            </a:fld>
            <a:endParaRPr lang="th-TH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จุดประสงค์ของระบบการรักษาความปลอดภัย(ต่อ)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dirty="0"/>
              <a:t>เพื่อทำให้ระบบนั้นสามารถที่จะทำงานได้ตามปกติและเต็มประสิทธิภาพ (</a:t>
            </a:r>
            <a:r>
              <a:rPr lang="en-US" dirty="0"/>
              <a:t>Availability</a:t>
            </a:r>
            <a:r>
              <a:rPr lang="th-TH" dirty="0"/>
              <a:t>)   ระบบจะต้องสามารถทำงานได้อย่างดีตามจุดมุ่งหมายในการใช้และมีขีดความสามารถปฏิบัติงานได้ในปริมาณตามที่ต้องการได้ภายในเวลาที่กำหนดด้วย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h-TH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i="1" dirty="0"/>
              <a:t>ระบบการรักษาความปลอดภัยที่มีขีดความสามารถสูงอาจทำให้ขีด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i="1" dirty="0"/>
              <a:t>ความสามารถและความสะดวกในการทำงานของระบบทั้งในด้านปริมาณงาน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i="1" dirty="0"/>
              <a:t>และประสิทธิภาพลดลง    ดังนั้น ต้องพิจารณาว่าระดับความปลอดภัยใดจึงจะ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i="1" dirty="0"/>
              <a:t>เหมาะสมกับความสะดวก  ปริมาณงาน และประสิทธิภาพของงานที่ต้องการ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CEDD3-3D9F-434D-9E59-3F17A291D2A1}" type="slidenum">
              <a:rPr lang="en-US" altLang="en-US"/>
              <a:pPr/>
              <a:t>30</a:t>
            </a:fld>
            <a:endParaRPr lang="th-TH" alt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การเข้ารหัสแบบสมมาตร </a:t>
            </a:r>
            <a:br>
              <a:rPr lang="th-TH"/>
            </a:br>
            <a:r>
              <a:rPr lang="th-TH"/>
              <a:t>(</a:t>
            </a:r>
            <a:r>
              <a:rPr lang="en-US"/>
              <a:t>Symmetric encryption</a:t>
            </a:r>
            <a:r>
              <a:rPr lang="th-TH"/>
              <a:t>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b="1" dirty="0"/>
              <a:t>ข้อดี</a:t>
            </a:r>
          </a:p>
          <a:p>
            <a:pPr lvl="1"/>
            <a:r>
              <a:rPr lang="th-TH" dirty="0"/>
              <a:t>มีความรวดเร็วเพราะใช้การคำนวณที่น้อยกว่า</a:t>
            </a:r>
          </a:p>
          <a:p>
            <a:pPr lvl="1"/>
            <a:r>
              <a:rPr lang="th-TH" dirty="0"/>
              <a:t>สามารถสร้างได้ง่ายโดยใช้ฮาร์ดแวร์</a:t>
            </a:r>
          </a:p>
          <a:p>
            <a:r>
              <a:rPr lang="th-TH" b="1" dirty="0"/>
              <a:t>ข้อเสีย </a:t>
            </a:r>
            <a:r>
              <a:rPr lang="th-TH" dirty="0"/>
              <a:t> </a:t>
            </a:r>
          </a:p>
          <a:p>
            <a:pPr lvl="1"/>
            <a:r>
              <a:rPr lang="th-TH" dirty="0"/>
              <a:t>ไม่สามารถตรวจสอบว่าเป็นผู้ส่งข้อความจริง ถ้ามีผู้ปลอมตัวเข้ามาส่งข้อความ</a:t>
            </a:r>
          </a:p>
          <a:p>
            <a:pPr lvl="1"/>
            <a:r>
              <a:rPr lang="th-TH" dirty="0"/>
              <a:t>ไม่มีหลักฐานที่จะพิสูจน์ได้ว่าผู้ส่งหรือผู้รับกระทำรายการจริง</a:t>
            </a:r>
          </a:p>
          <a:p>
            <a:pPr lvl="1"/>
            <a:r>
              <a:rPr lang="th-TH" dirty="0"/>
              <a:t>การบริหารการจัดการกุญแจทำได้ยากเพราะกุญแจในการเข้ารหัส  และถอดรหัส เหมือนกัน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27C51-7353-41B2-A363-03429B736E9D}" type="slidenum">
              <a:rPr lang="en-US" altLang="en-US"/>
              <a:pPr/>
              <a:t>31</a:t>
            </a:fld>
            <a:endParaRPr lang="th-TH" altLang="en-US"/>
          </a:p>
        </p:txBody>
      </p:sp>
      <p:graphicFrame>
        <p:nvGraphicFramePr>
          <p:cNvPr id="61443" name="Object 3"/>
          <p:cNvGraphicFramePr>
            <a:graphicFrameLocks noChangeAspect="1"/>
          </p:cNvGraphicFramePr>
          <p:nvPr/>
        </p:nvGraphicFramePr>
        <p:xfrm>
          <a:off x="990600" y="1371600"/>
          <a:ext cx="857250" cy="962025"/>
        </p:xfrm>
        <a:graphic>
          <a:graphicData uri="http://schemas.openxmlformats.org/presentationml/2006/ole">
            <p:oleObj spid="_x0000_s61443" name="Clip" r:id="rId4" imgW="857143" imgH="961905" progId="">
              <p:embed/>
            </p:oleObj>
          </a:graphicData>
        </a:graphic>
      </p:graphicFrame>
      <p:graphicFrame>
        <p:nvGraphicFramePr>
          <p:cNvPr id="61444" name="Object 4"/>
          <p:cNvGraphicFramePr>
            <a:graphicFrameLocks noChangeAspect="1"/>
          </p:cNvGraphicFramePr>
          <p:nvPr/>
        </p:nvGraphicFramePr>
        <p:xfrm>
          <a:off x="5562600" y="5257800"/>
          <a:ext cx="857250" cy="962025"/>
        </p:xfrm>
        <a:graphic>
          <a:graphicData uri="http://schemas.openxmlformats.org/presentationml/2006/ole">
            <p:oleObj spid="_x0000_s61444" name="Clip" r:id="rId5" imgW="857143" imgH="961905" progId="">
              <p:embed/>
            </p:oleObj>
          </a:graphicData>
        </a:graphic>
      </p:graphicFrame>
      <p:graphicFrame>
        <p:nvGraphicFramePr>
          <p:cNvPr id="61445" name="Object 5"/>
          <p:cNvGraphicFramePr>
            <a:graphicFrameLocks noChangeAspect="1"/>
          </p:cNvGraphicFramePr>
          <p:nvPr/>
        </p:nvGraphicFramePr>
        <p:xfrm>
          <a:off x="2286000" y="1066800"/>
          <a:ext cx="952500" cy="952500"/>
        </p:xfrm>
        <a:graphic>
          <a:graphicData uri="http://schemas.openxmlformats.org/presentationml/2006/ole">
            <p:oleObj spid="_x0000_s61445" name="Clip" r:id="rId6" imgW="952129" imgH="952129" progId="">
              <p:embed/>
            </p:oleObj>
          </a:graphicData>
        </a:graphic>
      </p:graphicFrame>
      <p:graphicFrame>
        <p:nvGraphicFramePr>
          <p:cNvPr id="61446" name="Object 6"/>
          <p:cNvGraphicFramePr>
            <a:graphicFrameLocks noChangeAspect="1"/>
          </p:cNvGraphicFramePr>
          <p:nvPr/>
        </p:nvGraphicFramePr>
        <p:xfrm>
          <a:off x="2286000" y="4800600"/>
          <a:ext cx="952500" cy="952500"/>
        </p:xfrm>
        <a:graphic>
          <a:graphicData uri="http://schemas.openxmlformats.org/presentationml/2006/ole">
            <p:oleObj spid="_x0000_s61446" name="Clip" r:id="rId7" imgW="952129" imgH="952129" progId="">
              <p:embed/>
            </p:oleObj>
          </a:graphicData>
        </a:graphic>
      </p:graphicFrame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2439988" y="3352800"/>
          <a:ext cx="950912" cy="846138"/>
        </p:xfrm>
        <a:graphic>
          <a:graphicData uri="http://schemas.openxmlformats.org/presentationml/2006/ole">
            <p:oleObj spid="_x0000_s61447" name="Clip" r:id="rId8" imgW="952129" imgH="847395" progId="">
              <p:embed/>
            </p:oleObj>
          </a:graphicData>
        </a:graphic>
      </p:graphicFrame>
      <p:sp>
        <p:nvSpPr>
          <p:cNvPr id="61448" name="Line 8"/>
          <p:cNvSpPr>
            <a:spLocks noChangeShapeType="1"/>
          </p:cNvSpPr>
          <p:nvPr/>
        </p:nvSpPr>
        <p:spPr bwMode="auto">
          <a:xfrm>
            <a:off x="2057400" y="21336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3505200" y="2438400"/>
            <a:ext cx="17526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1828800" y="42672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2057400" y="5791200"/>
            <a:ext cx="3505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609600" y="2462213"/>
            <a:ext cx="1743075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70000"/>
              </a:lnSpc>
            </a:pPr>
            <a:r>
              <a:rPr lang="th-TH" sz="2800"/>
              <a:t>ข้อความเดิม</a:t>
            </a:r>
          </a:p>
          <a:p>
            <a:pPr algn="ctr">
              <a:lnSpc>
                <a:spcPct val="70000"/>
              </a:lnSpc>
            </a:pPr>
            <a:r>
              <a:rPr lang="th-TH" sz="2800"/>
              <a:t>ก่อนการเข้ารหัส</a:t>
            </a:r>
            <a:endParaRPr lang="en-US" sz="2800"/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5622925" y="2363788"/>
            <a:ext cx="2295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hlink"/>
                </a:solidFill>
              </a:rPr>
              <a:t>ข้อความที่เข้ารหัสแล้ว</a:t>
            </a:r>
          </a:p>
        </p:txBody>
      </p:sp>
      <p:sp>
        <p:nvSpPr>
          <p:cNvPr id="61454" name="Text Box 14"/>
          <p:cNvSpPr txBox="1">
            <a:spLocks noChangeArrowheads="1"/>
          </p:cNvSpPr>
          <p:nvPr/>
        </p:nvSpPr>
        <p:spPr bwMode="auto">
          <a:xfrm>
            <a:off x="6605588" y="5257800"/>
            <a:ext cx="1471612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70000"/>
              </a:lnSpc>
            </a:pPr>
            <a:r>
              <a:rPr lang="th-TH" sz="2800"/>
              <a:t>ข้อความเดิม</a:t>
            </a:r>
          </a:p>
          <a:p>
            <a:pPr algn="ctr">
              <a:lnSpc>
                <a:spcPct val="70000"/>
              </a:lnSpc>
            </a:pPr>
            <a:r>
              <a:rPr lang="th-TH" sz="2800"/>
              <a:t>หลังถอดรหัส</a:t>
            </a:r>
            <a:endParaRPr lang="en-US" sz="2800"/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533400" y="5943600"/>
            <a:ext cx="2295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hlink"/>
                </a:solidFill>
              </a:rPr>
              <a:t>ข้อความที่เข้ารหัสแล้ว</a:t>
            </a:r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3184525" y="1449388"/>
            <a:ext cx="12334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เข้ารหัสลับ</a:t>
            </a:r>
          </a:p>
        </p:txBody>
      </p:sp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3200400" y="5029200"/>
            <a:ext cx="2359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ถอดรหัสด้วยคีย์ลับเดิม</a:t>
            </a:r>
          </a:p>
        </p:txBody>
      </p:sp>
      <p:sp>
        <p:nvSpPr>
          <p:cNvPr id="61458" name="Text Box 18"/>
          <p:cNvSpPr txBox="1">
            <a:spLocks noChangeArrowheads="1"/>
          </p:cNvSpPr>
          <p:nvPr/>
        </p:nvSpPr>
        <p:spPr bwMode="auto">
          <a:xfrm>
            <a:off x="3489325" y="3689350"/>
            <a:ext cx="16716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Internet</a:t>
            </a:r>
          </a:p>
        </p:txBody>
      </p:sp>
      <p:graphicFrame>
        <p:nvGraphicFramePr>
          <p:cNvPr id="61459" name="Object 19"/>
          <p:cNvGraphicFramePr>
            <a:graphicFrameLocks noChangeAspect="1"/>
          </p:cNvGraphicFramePr>
          <p:nvPr/>
        </p:nvGraphicFramePr>
        <p:xfrm>
          <a:off x="838200" y="4800600"/>
          <a:ext cx="908050" cy="1066800"/>
        </p:xfrm>
        <a:graphic>
          <a:graphicData uri="http://schemas.openxmlformats.org/presentationml/2006/ole">
            <p:oleObj spid="_x0000_s61459" name="Clip" r:id="rId9" imgW="3192120" imgH="3749400" progId="">
              <p:embed/>
            </p:oleObj>
          </a:graphicData>
        </a:graphic>
      </p:graphicFrame>
      <p:graphicFrame>
        <p:nvGraphicFramePr>
          <p:cNvPr id="61460" name="Object 20"/>
          <p:cNvGraphicFramePr>
            <a:graphicFrameLocks noChangeAspect="1"/>
          </p:cNvGraphicFramePr>
          <p:nvPr/>
        </p:nvGraphicFramePr>
        <p:xfrm>
          <a:off x="5410200" y="1371600"/>
          <a:ext cx="908050" cy="1066800"/>
        </p:xfrm>
        <a:graphic>
          <a:graphicData uri="http://schemas.openxmlformats.org/presentationml/2006/ole">
            <p:oleObj spid="_x0000_s61460" name="Clip" r:id="rId10" imgW="3192120" imgH="3749400" progId="">
              <p:embed/>
            </p:oleObj>
          </a:graphicData>
        </a:graphic>
      </p:graphicFrame>
      <p:sp>
        <p:nvSpPr>
          <p:cNvPr id="61462" name="Rectangle 2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543800" cy="1295400"/>
          </a:xfrm>
          <a:noFill/>
          <a:ln/>
        </p:spPr>
        <p:txBody>
          <a:bodyPr/>
          <a:lstStyle/>
          <a:p>
            <a:r>
              <a:rPr lang="th-TH"/>
              <a:t>การเข้ารหัสแบบสมมาตร </a:t>
            </a:r>
            <a:br>
              <a:rPr lang="th-TH"/>
            </a:br>
            <a:r>
              <a:rPr lang="th-TH"/>
              <a:t>(</a:t>
            </a:r>
            <a:r>
              <a:rPr lang="en-US"/>
              <a:t>Symmetric encryption</a:t>
            </a:r>
            <a:r>
              <a:rPr lang="th-TH"/>
              <a:t>) </a:t>
            </a:r>
            <a:r>
              <a:rPr lang="en-US"/>
              <a:t>(</a:t>
            </a:r>
            <a:r>
              <a:rPr lang="th-TH"/>
              <a:t>ต่อ</a:t>
            </a:r>
            <a:r>
              <a:rPr lang="en-US"/>
              <a:t>)</a:t>
            </a:r>
            <a:endParaRPr lang="th-TH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66DB-C71E-49D0-9AC2-571F120CB7B1}" type="slidenum">
              <a:rPr lang="en-US" altLang="en-US"/>
              <a:pPr/>
              <a:t>32</a:t>
            </a:fld>
            <a:endParaRPr lang="th-TH" alt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การเข้ารหัสแบบอสมมาตร </a:t>
            </a:r>
            <a:br>
              <a:rPr lang="th-TH"/>
            </a:br>
            <a:r>
              <a:rPr lang="th-TH"/>
              <a:t>(</a:t>
            </a:r>
            <a:r>
              <a:rPr lang="en-US"/>
              <a:t>Asymmetric encryption</a:t>
            </a:r>
            <a:r>
              <a:rPr lang="th-TH"/>
              <a:t>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Tahoma" pitchFamily="34" charset="0"/>
              </a:rPr>
              <a:t>Private Key  </a:t>
            </a:r>
            <a:r>
              <a:rPr lang="th-TH" dirty="0">
                <a:cs typeface="Tahoma" pitchFamily="34" charset="0"/>
              </a:rPr>
              <a:t>กุญแจส่วนตัว</a:t>
            </a:r>
          </a:p>
          <a:p>
            <a:pPr lvl="1"/>
            <a:r>
              <a:rPr lang="th-TH" dirty="0">
                <a:cs typeface="Tahoma" pitchFamily="34" charset="0"/>
              </a:rPr>
              <a:t>ใช้ในการถอดรหัส</a:t>
            </a:r>
          </a:p>
          <a:p>
            <a:r>
              <a:rPr lang="en-US" dirty="0">
                <a:cs typeface="Tahoma" pitchFamily="34" charset="0"/>
              </a:rPr>
              <a:t>Public Key  </a:t>
            </a:r>
            <a:r>
              <a:rPr lang="th-TH" dirty="0">
                <a:cs typeface="Tahoma" pitchFamily="34" charset="0"/>
              </a:rPr>
              <a:t>กุญแจสู่ธารณะ</a:t>
            </a:r>
          </a:p>
          <a:p>
            <a:pPr lvl="1"/>
            <a:r>
              <a:rPr lang="th-TH" dirty="0">
                <a:cs typeface="Tahoma" pitchFamily="34" charset="0"/>
              </a:rPr>
              <a:t>ใช้ในการเข้ารหัส</a:t>
            </a:r>
            <a:endParaRPr lang="en-AU" dirty="0">
              <a:cs typeface="Tahoma" pitchFamily="34" charset="0"/>
            </a:endParaRPr>
          </a:p>
          <a:p>
            <a:endParaRPr lang="th-TH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963D-F5FD-460C-A500-46A340739087}" type="slidenum">
              <a:rPr lang="en-US" altLang="en-US"/>
              <a:pPr/>
              <a:t>33</a:t>
            </a:fld>
            <a:endParaRPr lang="th-TH" altLang="en-US"/>
          </a:p>
        </p:txBody>
      </p:sp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1593850" y="1371600"/>
          <a:ext cx="857250" cy="962025"/>
        </p:xfrm>
        <a:graphic>
          <a:graphicData uri="http://schemas.openxmlformats.org/presentationml/2006/ole">
            <p:oleObj spid="_x0000_s63491" name="Clip" r:id="rId4" imgW="857143" imgH="961905" progId="">
              <p:embed/>
            </p:oleObj>
          </a:graphicData>
        </a:graphic>
      </p:graphicFrame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6165850" y="5181600"/>
          <a:ext cx="857250" cy="962025"/>
        </p:xfrm>
        <a:graphic>
          <a:graphicData uri="http://schemas.openxmlformats.org/presentationml/2006/ole">
            <p:oleObj spid="_x0000_s63492" name="Clip" r:id="rId5" imgW="857143" imgH="961905" progId="">
              <p:embed/>
            </p:oleObj>
          </a:graphicData>
        </a:graphic>
      </p:graphicFrame>
      <p:graphicFrame>
        <p:nvGraphicFramePr>
          <p:cNvPr id="63493" name="Object 5"/>
          <p:cNvGraphicFramePr>
            <a:graphicFrameLocks noChangeAspect="1"/>
          </p:cNvGraphicFramePr>
          <p:nvPr/>
        </p:nvGraphicFramePr>
        <p:xfrm>
          <a:off x="2411413" y="1181100"/>
          <a:ext cx="952500" cy="952500"/>
        </p:xfrm>
        <a:graphic>
          <a:graphicData uri="http://schemas.openxmlformats.org/presentationml/2006/ole">
            <p:oleObj spid="_x0000_s63493" name="Clip" r:id="rId6" imgW="952129" imgH="952129" progId="">
              <p:embed/>
            </p:oleObj>
          </a:graphicData>
        </a:graphic>
      </p:graphicFrame>
      <p:graphicFrame>
        <p:nvGraphicFramePr>
          <p:cNvPr id="63494" name="Object 6"/>
          <p:cNvGraphicFramePr>
            <a:graphicFrameLocks noChangeAspect="1"/>
          </p:cNvGraphicFramePr>
          <p:nvPr/>
        </p:nvGraphicFramePr>
        <p:xfrm>
          <a:off x="2909888" y="3352800"/>
          <a:ext cx="950912" cy="846138"/>
        </p:xfrm>
        <a:graphic>
          <a:graphicData uri="http://schemas.openxmlformats.org/presentationml/2006/ole">
            <p:oleObj spid="_x0000_s63494" name="Clip" r:id="rId7" imgW="952129" imgH="847395" progId="">
              <p:embed/>
            </p:oleObj>
          </a:graphicData>
        </a:graphic>
      </p:graphicFrame>
      <p:sp>
        <p:nvSpPr>
          <p:cNvPr id="63495" name="Line 7"/>
          <p:cNvSpPr>
            <a:spLocks noChangeShapeType="1"/>
          </p:cNvSpPr>
          <p:nvPr/>
        </p:nvSpPr>
        <p:spPr bwMode="auto">
          <a:xfrm>
            <a:off x="2527300" y="21336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 flipH="1">
            <a:off x="3975100" y="2438400"/>
            <a:ext cx="17526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Line 9"/>
          <p:cNvSpPr>
            <a:spLocks noChangeShapeType="1"/>
          </p:cNvSpPr>
          <p:nvPr/>
        </p:nvSpPr>
        <p:spPr bwMode="auto">
          <a:xfrm flipH="1">
            <a:off x="2298700" y="42672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>
            <a:off x="2527300" y="5867400"/>
            <a:ext cx="3505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1079500" y="2462213"/>
            <a:ext cx="1743075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70000"/>
              </a:lnSpc>
            </a:pPr>
            <a:r>
              <a:rPr lang="th-TH" sz="2800"/>
              <a:t>ข้อความเดิม</a:t>
            </a:r>
          </a:p>
          <a:p>
            <a:pPr algn="ctr">
              <a:lnSpc>
                <a:spcPct val="70000"/>
              </a:lnSpc>
            </a:pPr>
            <a:r>
              <a:rPr lang="th-TH" sz="2800"/>
              <a:t>ก่อนการเข้ารหัส</a:t>
            </a:r>
            <a:endParaRPr lang="en-US" sz="2800"/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6092825" y="2363788"/>
            <a:ext cx="2295525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hlink"/>
                </a:solidFill>
              </a:rPr>
              <a:t>ข้อความที่เข้ารหัสแล้ว</a:t>
            </a:r>
          </a:p>
          <a:p>
            <a:pPr algn="ctr"/>
            <a:r>
              <a:rPr lang="en-US" sz="2000" b="1">
                <a:solidFill>
                  <a:schemeClr val="hlink"/>
                </a:solidFill>
              </a:rPr>
              <a:t>(Cipher text)</a:t>
            </a:r>
            <a:endParaRPr lang="en-US" sz="2800" b="1">
              <a:solidFill>
                <a:schemeClr val="hlink"/>
              </a:solidFill>
            </a:endParaRPr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5603875" y="6172200"/>
            <a:ext cx="1836738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70000"/>
              </a:lnSpc>
            </a:pPr>
            <a:r>
              <a:rPr lang="th-TH" sz="2800"/>
              <a:t>ข้อความเดิม</a:t>
            </a:r>
          </a:p>
          <a:p>
            <a:pPr algn="ctr">
              <a:lnSpc>
                <a:spcPct val="70000"/>
              </a:lnSpc>
            </a:pPr>
            <a:r>
              <a:rPr lang="th-TH" sz="2800"/>
              <a:t>หลังการถอดรหัส</a:t>
            </a:r>
            <a:endParaRPr lang="en-US" sz="2800"/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1003300" y="5943600"/>
            <a:ext cx="22955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chemeClr val="hlink"/>
                </a:solidFill>
              </a:rPr>
              <a:t>ข้อความที่เข้ารหัสแล้ว</a:t>
            </a:r>
          </a:p>
          <a:p>
            <a:pPr algn="ctr"/>
            <a:r>
              <a:rPr lang="en-US" sz="2000" b="1">
                <a:solidFill>
                  <a:schemeClr val="hlink"/>
                </a:solidFill>
              </a:rPr>
              <a:t>(Cipher text)</a:t>
            </a:r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3435350" y="1181100"/>
            <a:ext cx="14827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เข้ารหัสลับ</a:t>
            </a:r>
          </a:p>
          <a:p>
            <a:r>
              <a:rPr lang="en-US" sz="2000" b="1"/>
              <a:t>Public Key</a:t>
            </a:r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3708400" y="4983163"/>
            <a:ext cx="172720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800" b="1"/>
              <a:t>ถอดรหัสด้วยคีย์</a:t>
            </a:r>
          </a:p>
          <a:p>
            <a:pPr>
              <a:lnSpc>
                <a:spcPct val="80000"/>
              </a:lnSpc>
            </a:pPr>
            <a:r>
              <a:rPr lang="en-US" sz="2000" b="1"/>
              <a:t>Private Key</a:t>
            </a:r>
          </a:p>
        </p:txBody>
      </p:sp>
      <p:sp>
        <p:nvSpPr>
          <p:cNvPr id="63505" name="Text Box 17"/>
          <p:cNvSpPr txBox="1">
            <a:spLocks noChangeArrowheads="1"/>
          </p:cNvSpPr>
          <p:nvPr/>
        </p:nvSpPr>
        <p:spPr bwMode="auto">
          <a:xfrm>
            <a:off x="3959225" y="3689350"/>
            <a:ext cx="16716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Internet</a:t>
            </a:r>
          </a:p>
        </p:txBody>
      </p:sp>
      <p:graphicFrame>
        <p:nvGraphicFramePr>
          <p:cNvPr id="63506" name="Object 18"/>
          <p:cNvGraphicFramePr>
            <a:graphicFrameLocks noChangeAspect="1"/>
          </p:cNvGraphicFramePr>
          <p:nvPr/>
        </p:nvGraphicFramePr>
        <p:xfrm>
          <a:off x="3213100" y="4800600"/>
          <a:ext cx="457200" cy="871538"/>
        </p:xfrm>
        <a:graphic>
          <a:graphicData uri="http://schemas.openxmlformats.org/presentationml/2006/ole">
            <p:oleObj spid="_x0000_s63506" name="Clip" r:id="rId8" imgW="1395360" imgH="2658600" progId="">
              <p:embed/>
            </p:oleObj>
          </a:graphicData>
        </a:graphic>
      </p:graphicFrame>
      <p:graphicFrame>
        <p:nvGraphicFramePr>
          <p:cNvPr id="63507" name="Object 19"/>
          <p:cNvGraphicFramePr>
            <a:graphicFrameLocks noChangeAspect="1"/>
          </p:cNvGraphicFramePr>
          <p:nvPr/>
        </p:nvGraphicFramePr>
        <p:xfrm>
          <a:off x="5803900" y="1371600"/>
          <a:ext cx="908050" cy="1066800"/>
        </p:xfrm>
        <a:graphic>
          <a:graphicData uri="http://schemas.openxmlformats.org/presentationml/2006/ole">
            <p:oleObj spid="_x0000_s63507" name="Clip" r:id="rId9" imgW="3192120" imgH="3749400" progId="">
              <p:embed/>
            </p:oleObj>
          </a:graphicData>
        </a:graphic>
      </p:graphicFrame>
      <p:graphicFrame>
        <p:nvGraphicFramePr>
          <p:cNvPr id="63508" name="Object 20"/>
          <p:cNvGraphicFramePr>
            <a:graphicFrameLocks noChangeAspect="1"/>
          </p:cNvGraphicFramePr>
          <p:nvPr/>
        </p:nvGraphicFramePr>
        <p:xfrm>
          <a:off x="1384300" y="4876800"/>
          <a:ext cx="908050" cy="1066800"/>
        </p:xfrm>
        <a:graphic>
          <a:graphicData uri="http://schemas.openxmlformats.org/presentationml/2006/ole">
            <p:oleObj spid="_x0000_s63508" name="Clip" r:id="rId10" imgW="3192120" imgH="3749400" progId="">
              <p:embed/>
            </p:oleObj>
          </a:graphicData>
        </a:graphic>
      </p:graphicFrame>
      <p:pic>
        <p:nvPicPr>
          <p:cNvPr id="63509" name="Picture 21" descr="banProduct4"/>
          <p:cNvPicPr>
            <a:picLocks noChangeAspect="1" noChangeArrowheads="1"/>
          </p:cNvPicPr>
          <p:nvPr/>
        </p:nvPicPr>
        <p:blipFill>
          <a:blip r:embed="rId11"/>
          <a:srcRect b="51807"/>
          <a:stretch>
            <a:fillRect/>
          </a:stretch>
        </p:blipFill>
        <p:spPr bwMode="auto">
          <a:xfrm>
            <a:off x="7175500" y="5334000"/>
            <a:ext cx="990600" cy="942975"/>
          </a:xfrm>
          <a:prstGeom prst="rect">
            <a:avLst/>
          </a:prstGeom>
          <a:noFill/>
        </p:spPr>
      </p:pic>
      <p:pic>
        <p:nvPicPr>
          <p:cNvPr id="63510" name="Picture 22" descr="banProduct4"/>
          <p:cNvPicPr>
            <a:picLocks noChangeAspect="1" noChangeArrowheads="1"/>
          </p:cNvPicPr>
          <p:nvPr/>
        </p:nvPicPr>
        <p:blipFill>
          <a:blip r:embed="rId11"/>
          <a:srcRect t="48193"/>
          <a:stretch>
            <a:fillRect/>
          </a:stretch>
        </p:blipFill>
        <p:spPr bwMode="auto">
          <a:xfrm>
            <a:off x="469900" y="1143000"/>
            <a:ext cx="1041400" cy="1066800"/>
          </a:xfrm>
          <a:prstGeom prst="rect">
            <a:avLst/>
          </a:prstGeom>
          <a:noFill/>
        </p:spPr>
      </p:pic>
      <p:sp>
        <p:nvSpPr>
          <p:cNvPr id="63512" name="Rectangle 2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543800" cy="1295400"/>
          </a:xfrm>
          <a:noFill/>
          <a:ln/>
        </p:spPr>
        <p:txBody>
          <a:bodyPr/>
          <a:lstStyle/>
          <a:p>
            <a:r>
              <a:rPr lang="th-TH"/>
              <a:t>การเข้ารหัสแบบอสมมาตร </a:t>
            </a:r>
            <a:br>
              <a:rPr lang="th-TH"/>
            </a:br>
            <a:r>
              <a:rPr lang="th-TH"/>
              <a:t>(</a:t>
            </a:r>
            <a:r>
              <a:rPr lang="en-US"/>
              <a:t>Asymmetric encryption</a:t>
            </a:r>
            <a:r>
              <a:rPr lang="th-TH"/>
              <a:t>) </a:t>
            </a:r>
            <a:r>
              <a:rPr lang="en-US"/>
              <a:t>(</a:t>
            </a:r>
            <a:r>
              <a:rPr lang="th-TH"/>
              <a:t>ต่อ</a:t>
            </a:r>
            <a:r>
              <a:rPr lang="en-US"/>
              <a:t>)</a:t>
            </a:r>
            <a:endParaRPr lang="th-TH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5A783-7FC5-4C7A-9BE1-AD5A15BBF793}" type="slidenum">
              <a:rPr lang="en-US" altLang="en-US"/>
              <a:pPr/>
              <a:t>34</a:t>
            </a:fld>
            <a:endParaRPr lang="th-TH" alt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การเข้ารหัสแบบอสมมาตร </a:t>
            </a:r>
            <a:br>
              <a:rPr lang="th-TH"/>
            </a:br>
            <a:r>
              <a:rPr lang="th-TH"/>
              <a:t>(</a:t>
            </a:r>
            <a:r>
              <a:rPr lang="en-US"/>
              <a:t>Asymmetric encryption</a:t>
            </a:r>
            <a:r>
              <a:rPr lang="th-TH"/>
              <a:t>) </a:t>
            </a:r>
            <a:r>
              <a:rPr lang="en-US"/>
              <a:t>(</a:t>
            </a:r>
            <a:r>
              <a:rPr lang="th-TH"/>
              <a:t>ต่อ</a:t>
            </a:r>
            <a:r>
              <a:rPr lang="en-US"/>
              <a:t>)</a:t>
            </a:r>
            <a:endParaRPr lang="th-TH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b="1" dirty="0"/>
              <a:t>ข้อดี</a:t>
            </a:r>
          </a:p>
          <a:p>
            <a:pPr lvl="1"/>
            <a:r>
              <a:rPr lang="th-TH" dirty="0"/>
              <a:t>การบริหารการจัดการกุญแจทำได้ง่ายกว่า  เพราะกุญแจในการเข้ารหัส  และถอดรหัส ต่างกัน </a:t>
            </a:r>
          </a:p>
          <a:p>
            <a:pPr lvl="1"/>
            <a:r>
              <a:rPr lang="th-TH" dirty="0"/>
              <a:t>สามารถระบุผู้ใช้โดยการใช้ร่วมกับลายมือชื่ออิเล็กทรอนิกส์</a:t>
            </a:r>
          </a:p>
          <a:p>
            <a:r>
              <a:rPr lang="th-TH" b="1" dirty="0"/>
              <a:t>ข้อเสีย</a:t>
            </a:r>
          </a:p>
          <a:p>
            <a:pPr lvl="1"/>
            <a:r>
              <a:rPr lang="th-TH" dirty="0"/>
              <a:t>ใช้เวลาในการเข้า และถอดรหัสค่อนข้างนาน เพราะต้องใช้การคำนวณอย่างมาก</a:t>
            </a:r>
          </a:p>
          <a:p>
            <a:endParaRPr lang="th-TH" dirty="0"/>
          </a:p>
          <a:p>
            <a:endParaRPr lang="th-TH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712D-1E90-4164-8D97-9736CD216BB8}" type="slidenum">
              <a:rPr lang="en-US" altLang="en-US"/>
              <a:pPr/>
              <a:t>35</a:t>
            </a:fld>
            <a:endParaRPr lang="th-TH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บน </a:t>
            </a:r>
            <a:r>
              <a:rPr lang="en-US" dirty="0"/>
              <a:t>web </a:t>
            </a:r>
            <a:r>
              <a:rPr lang="th-TH" dirty="0"/>
              <a:t>จะใช้กุญแจสาธารณะ และกุญแจส่วนตัว</a:t>
            </a:r>
          </a:p>
          <a:p>
            <a:r>
              <a:rPr lang="th-TH" dirty="0"/>
              <a:t>บราวเซอร์ใช้กุญแจสาธารณะเพื่อเข้ารหัสรายการข้อมูลบนเครื่องคอมพิวเตอร์ลูกค้า</a:t>
            </a:r>
          </a:p>
          <a:p>
            <a:r>
              <a:rPr lang="th-TH" dirty="0"/>
              <a:t>เว็บเซิร์ฟเวอร์เท่านั้นมีกุญแจส่วนตัว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h-TH"/>
              <a:t>การเข้ารหัสแบบอสมมาตร </a:t>
            </a:r>
            <a:br>
              <a:rPr lang="th-TH"/>
            </a:br>
            <a:r>
              <a:rPr lang="th-TH"/>
              <a:t>(</a:t>
            </a:r>
            <a:r>
              <a:rPr lang="en-US"/>
              <a:t>Asymmetric encryption</a:t>
            </a:r>
            <a:r>
              <a:rPr lang="th-TH"/>
              <a:t>) </a:t>
            </a:r>
            <a:r>
              <a:rPr lang="en-US"/>
              <a:t>(</a:t>
            </a:r>
            <a:r>
              <a:rPr lang="th-TH"/>
              <a:t>ต่อ</a:t>
            </a:r>
            <a:r>
              <a:rPr lang="en-US"/>
              <a:t>)</a:t>
            </a:r>
            <a:endParaRPr lang="th-TH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82F06-BA98-4B76-A51B-FE55B08489E1}" type="slidenum">
              <a:rPr lang="en-US" altLang="en-US"/>
              <a:pPr/>
              <a:t>36</a:t>
            </a:fld>
            <a:endParaRPr lang="th-TH" alt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เทคโนโลยีที่สำคัญสำหรับการรักษาความปลอดภัยบนระบบ </a:t>
            </a:r>
            <a:r>
              <a:rPr lang="en-US"/>
              <a:t>e</a:t>
            </a:r>
            <a:r>
              <a:rPr lang="th-TH"/>
              <a:t>-</a:t>
            </a:r>
            <a:r>
              <a:rPr lang="en-US"/>
              <a:t>commerce</a:t>
            </a:r>
            <a:endParaRPr lang="th-TH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ลายมือชื่ออิเล็กทรอนิกส์ (</a:t>
            </a:r>
            <a:r>
              <a:rPr lang="en-US" dirty="0"/>
              <a:t>Electronic Signature</a:t>
            </a:r>
            <a:r>
              <a:rPr lang="th-TH" dirty="0"/>
              <a:t>)</a:t>
            </a:r>
          </a:p>
          <a:p>
            <a:pPr lvl="1"/>
            <a:r>
              <a:rPr lang="th-TH" dirty="0"/>
              <a:t>ลายมือชื่อดิจิตอล (</a:t>
            </a:r>
            <a:r>
              <a:rPr lang="en-US" dirty="0"/>
              <a:t>Digital Signature</a:t>
            </a:r>
            <a:r>
              <a:rPr lang="th-TH" dirty="0"/>
              <a:t>)</a:t>
            </a:r>
          </a:p>
          <a:p>
            <a:r>
              <a:rPr lang="th-TH" dirty="0"/>
              <a:t>ใบรับรองดิจิตอล (</a:t>
            </a:r>
            <a:r>
              <a:rPr lang="en-US" dirty="0"/>
              <a:t>Digital Certificate</a:t>
            </a:r>
            <a:r>
              <a:rPr lang="th-TH" dirty="0"/>
              <a:t>)</a:t>
            </a:r>
          </a:p>
          <a:p>
            <a:r>
              <a:rPr lang="th-TH" dirty="0"/>
              <a:t>องค์กรรับรองความถูกต้อง(</a:t>
            </a:r>
            <a:r>
              <a:rPr lang="en-US" dirty="0"/>
              <a:t>Certification Authority ; CA</a:t>
            </a:r>
            <a:r>
              <a:rPr lang="th-TH" dirty="0"/>
              <a:t>)</a:t>
            </a:r>
          </a:p>
          <a:p>
            <a:endParaRPr lang="th-TH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E5B5-812A-4A16-B26D-A3463E498DD2}" type="slidenum">
              <a:rPr lang="en-US" altLang="en-US"/>
              <a:pPr/>
              <a:t>37</a:t>
            </a:fld>
            <a:endParaRPr lang="th-TH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ลายมือชื่ออิเล็กทรอนิกส์ </a:t>
            </a:r>
            <a:br>
              <a:rPr lang="th-TH"/>
            </a:br>
            <a:r>
              <a:rPr lang="th-TH"/>
              <a:t>(</a:t>
            </a:r>
            <a:r>
              <a:rPr lang="en-US"/>
              <a:t>Electronic Signature</a:t>
            </a:r>
            <a:r>
              <a:rPr lang="th-TH"/>
              <a:t>)</a:t>
            </a:r>
          </a:p>
        </p:txBody>
      </p:sp>
      <p:sp>
        <p:nvSpPr>
          <p:cNvPr id="66564" name="Oval 4"/>
          <p:cNvSpPr>
            <a:spLocks noChangeArrowheads="1"/>
          </p:cNvSpPr>
          <p:nvPr/>
        </p:nvSpPr>
        <p:spPr bwMode="auto">
          <a:xfrm>
            <a:off x="838200" y="2286000"/>
            <a:ext cx="7086600" cy="3124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65" name="Oval 5"/>
          <p:cNvSpPr>
            <a:spLocks noChangeArrowheads="1"/>
          </p:cNvSpPr>
          <p:nvPr/>
        </p:nvSpPr>
        <p:spPr bwMode="auto">
          <a:xfrm>
            <a:off x="1295400" y="3124200"/>
            <a:ext cx="6248400" cy="2133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66" name="Oval 6"/>
          <p:cNvSpPr>
            <a:spLocks noChangeArrowheads="1"/>
          </p:cNvSpPr>
          <p:nvPr/>
        </p:nvSpPr>
        <p:spPr bwMode="auto">
          <a:xfrm>
            <a:off x="2411413" y="4267200"/>
            <a:ext cx="3744912" cy="8382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5651500" y="1989138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>
                <a:latin typeface="Tahoma" pitchFamily="34" charset="0"/>
                <a:cs typeface="Tahoma" pitchFamily="34" charset="0"/>
              </a:rPr>
              <a:t>ลายมือชื่อ</a:t>
            </a: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2916238" y="2492375"/>
            <a:ext cx="3744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>
                <a:latin typeface="Tahoma" pitchFamily="34" charset="0"/>
                <a:cs typeface="Tahoma" pitchFamily="34" charset="0"/>
              </a:rPr>
              <a:t>ลายมือชื่ออิเล็กทรอนิกส์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2987675" y="3573463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400" b="1">
                <a:latin typeface="Tahoma" pitchFamily="34" charset="0"/>
                <a:cs typeface="Tahoma" pitchFamily="34" charset="0"/>
              </a:rPr>
              <a:t>ลายมือชื่อดิจิตอล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0D57C-0CFC-49E7-88CD-B2A0AF020AED}" type="slidenum">
              <a:rPr lang="en-US" altLang="en-US"/>
              <a:pPr/>
              <a:t>38</a:t>
            </a:fld>
            <a:endParaRPr lang="th-TH" alt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ลายมือชื่ออิเล็กทรอนิกส์ </a:t>
            </a:r>
            <a:br>
              <a:rPr lang="th-TH"/>
            </a:br>
            <a:r>
              <a:rPr lang="th-TH"/>
              <a:t>(</a:t>
            </a:r>
            <a:r>
              <a:rPr lang="en-US"/>
              <a:t>Electronic Signature</a:t>
            </a:r>
            <a:r>
              <a:rPr lang="th-TH"/>
              <a:t>) </a:t>
            </a:r>
            <a:r>
              <a:rPr lang="en-US"/>
              <a:t>(</a:t>
            </a:r>
            <a:r>
              <a:rPr lang="th-TH"/>
              <a:t>ต่อ</a:t>
            </a:r>
            <a:r>
              <a:rPr lang="en-US"/>
              <a:t>)</a:t>
            </a:r>
            <a:endParaRPr lang="th-TH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b="1" dirty="0"/>
              <a:t>หมายถึง</a:t>
            </a:r>
            <a:r>
              <a:rPr lang="th-TH" dirty="0"/>
              <a:t> อักขระ ตัวเลข เสียง หรือสัญลักษณ์อื่นใด ที่สร้างขึ้นโดยวิธีทางอิเล็กทรอนิกส์</a:t>
            </a:r>
          </a:p>
          <a:p>
            <a:r>
              <a:rPr lang="th-TH" b="1" dirty="0"/>
              <a:t>วิธีการ</a:t>
            </a:r>
            <a:r>
              <a:rPr lang="th-TH" dirty="0"/>
              <a:t> นำมาประกอบกับข้อมูลอิเล็กทรอนิกส์ เพื่อแสดงความสัมพันธ์ ระหว่างบุคคลกับข้อมูลอิเล็กทรอนิกส์</a:t>
            </a:r>
          </a:p>
          <a:p>
            <a:r>
              <a:rPr lang="th-TH" b="1" dirty="0"/>
              <a:t>วัตถุประสงค์ </a:t>
            </a:r>
          </a:p>
          <a:p>
            <a:pPr lvl="1"/>
            <a:r>
              <a:rPr lang="th-TH" dirty="0"/>
              <a:t>เพื่อระบุตัวบุคคลผู้เป็นเจ้าของ (</a:t>
            </a:r>
            <a:r>
              <a:rPr lang="en-US" dirty="0"/>
              <a:t>Authentication</a:t>
            </a:r>
            <a:r>
              <a:rPr lang="th-TH" dirty="0"/>
              <a:t>) </a:t>
            </a:r>
          </a:p>
          <a:p>
            <a:pPr lvl="1"/>
            <a:r>
              <a:rPr lang="th-TH" dirty="0"/>
              <a:t>เพื่อแสดงว่าบุคคลยอมรับและผูกพันกับข้อมูลอิเล็กทรอนิกส์ หรือเพื่อป้องกันการปฏิเสธความรับผิชอบ (</a:t>
            </a:r>
            <a:r>
              <a:rPr lang="en-US" dirty="0"/>
              <a:t>Non</a:t>
            </a:r>
            <a:r>
              <a:rPr lang="th-TH" dirty="0"/>
              <a:t>-</a:t>
            </a:r>
            <a:r>
              <a:rPr lang="en-US" dirty="0"/>
              <a:t>Repudiation</a:t>
            </a:r>
            <a:r>
              <a:rPr lang="th-TH" dirty="0"/>
              <a:t>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CBD02-E911-413B-83A0-A1AA91940BE4}" type="slidenum">
              <a:rPr lang="en-US" altLang="en-US"/>
              <a:pPr/>
              <a:t>39</a:t>
            </a:fld>
            <a:endParaRPr lang="th-TH" altLang="en-US"/>
          </a:p>
        </p:txBody>
      </p:sp>
      <p:pic>
        <p:nvPicPr>
          <p:cNvPr id="70658" name="Picture 2" descr="banProduct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352800"/>
            <a:ext cx="1106488" cy="1143000"/>
          </a:xfrm>
          <a:prstGeom prst="rect">
            <a:avLst/>
          </a:prstGeom>
          <a:noFill/>
        </p:spPr>
      </p:pic>
      <p:pic>
        <p:nvPicPr>
          <p:cNvPr id="70659" name="Picture 3" descr="banProduct4"/>
          <p:cNvPicPr>
            <a:picLocks noChangeAspect="1" noChangeArrowheads="1"/>
          </p:cNvPicPr>
          <p:nvPr/>
        </p:nvPicPr>
        <p:blipFill>
          <a:blip r:embed="rId3"/>
          <a:srcRect b="53214"/>
          <a:stretch>
            <a:fillRect/>
          </a:stretch>
        </p:blipFill>
        <p:spPr bwMode="auto">
          <a:xfrm>
            <a:off x="7391400" y="3265488"/>
            <a:ext cx="1295400" cy="1196975"/>
          </a:xfrm>
          <a:prstGeom prst="rect">
            <a:avLst/>
          </a:prstGeom>
          <a:noFill/>
        </p:spPr>
      </p:pic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762000" y="2787650"/>
            <a:ext cx="91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ngsana New" pitchFamily="18" charset="-34"/>
              </a:rPr>
              <a:t>USA</a:t>
            </a:r>
            <a:endParaRPr lang="en-AU" sz="3600" u="sng">
              <a:latin typeface="Angsana New" pitchFamily="18" charset="-34"/>
            </a:endParaRP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0" y="22860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ahoma" pitchFamily="34" charset="0"/>
                <a:cs typeface="Tahoma" pitchFamily="34" charset="0"/>
              </a:rPr>
              <a:t>ลายมือชื่ออิเล็กทรอนิกส์</a:t>
            </a:r>
            <a:endParaRPr lang="th-TH" sz="2400" b="1" u="sng">
              <a:latin typeface="Tahoma" pitchFamily="34" charset="0"/>
              <a:cs typeface="Tahoma" pitchFamily="34" charset="0"/>
            </a:endParaRP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7543800" y="2574925"/>
            <a:ext cx="91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Angsana New" pitchFamily="18" charset="-34"/>
              </a:rPr>
              <a:t>Thai</a:t>
            </a:r>
            <a:endParaRPr lang="en-AU" sz="4000" u="sng">
              <a:latin typeface="Angsana New" pitchFamily="18" charset="-34"/>
            </a:endParaRP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3962400" y="3124200"/>
            <a:ext cx="129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200">
                <a:latin typeface="Angsana New" pitchFamily="18" charset="-34"/>
              </a:rPr>
              <a:t>ติดต่อทำสัญญา</a:t>
            </a:r>
            <a:endParaRPr lang="th-TH" sz="4000" u="sng">
              <a:latin typeface="Angsana New" pitchFamily="18" charset="-34"/>
            </a:endParaRPr>
          </a:p>
        </p:txBody>
      </p:sp>
      <p:sp>
        <p:nvSpPr>
          <p:cNvPr id="70664" name="Oval 8"/>
          <p:cNvSpPr>
            <a:spLocks noChangeArrowheads="1"/>
          </p:cNvSpPr>
          <p:nvPr/>
        </p:nvSpPr>
        <p:spPr bwMode="auto">
          <a:xfrm>
            <a:off x="3200400" y="2819400"/>
            <a:ext cx="2667000" cy="1447800"/>
          </a:xfrm>
          <a:prstGeom prst="ellips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5" name="Line 9"/>
          <p:cNvSpPr>
            <a:spLocks noChangeShapeType="1"/>
          </p:cNvSpPr>
          <p:nvPr/>
        </p:nvSpPr>
        <p:spPr bwMode="auto">
          <a:xfrm>
            <a:off x="1905000" y="3581400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6" name="Line 10"/>
          <p:cNvSpPr>
            <a:spLocks noChangeShapeType="1"/>
          </p:cNvSpPr>
          <p:nvPr/>
        </p:nvSpPr>
        <p:spPr bwMode="auto">
          <a:xfrm>
            <a:off x="6019800" y="3505200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7" name="Line 11"/>
          <p:cNvSpPr>
            <a:spLocks noChangeShapeType="1"/>
          </p:cNvSpPr>
          <p:nvPr/>
        </p:nvSpPr>
        <p:spPr bwMode="auto">
          <a:xfrm>
            <a:off x="1905000" y="4114800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8" name="Line 12"/>
          <p:cNvSpPr>
            <a:spLocks noChangeShapeType="1"/>
          </p:cNvSpPr>
          <p:nvPr/>
        </p:nvSpPr>
        <p:spPr bwMode="auto">
          <a:xfrm>
            <a:off x="6019800" y="4114800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Text Box 13"/>
          <p:cNvSpPr txBox="1">
            <a:spLocks noChangeArrowheads="1"/>
          </p:cNvSpPr>
          <p:nvPr/>
        </p:nvSpPr>
        <p:spPr bwMode="auto">
          <a:xfrm>
            <a:off x="3505200" y="76200"/>
            <a:ext cx="3505200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Angsana New" pitchFamily="18" charset="-34"/>
              </a:rPr>
              <a:t>ปัญหา</a:t>
            </a:r>
            <a:r>
              <a:rPr lang="en-US" sz="3200" b="1" dirty="0">
                <a:latin typeface="Angsana New" pitchFamily="18" charset="-34"/>
              </a:rPr>
              <a:t> ?</a:t>
            </a:r>
            <a:endParaRPr lang="en-US" sz="2400" dirty="0">
              <a:latin typeface="Angsana New" pitchFamily="18" charset="-34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dirty="0" err="1">
                <a:latin typeface="Angsana New" pitchFamily="18" charset="-34"/>
              </a:rPr>
              <a:t>คู่สัญญาไม่เคยเห็นหน้ากันมาก่อน</a:t>
            </a:r>
            <a:endParaRPr lang="en-US" sz="2400" dirty="0">
              <a:latin typeface="Angsana New" pitchFamily="18" charset="-34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dirty="0" err="1">
                <a:latin typeface="Angsana New" pitchFamily="18" charset="-34"/>
              </a:rPr>
              <a:t>ไม่แน่ใจว่าใช่นาย</a:t>
            </a:r>
            <a:r>
              <a:rPr lang="en-US" sz="2400" dirty="0">
                <a:latin typeface="Angsana New" pitchFamily="18" charset="-34"/>
              </a:rPr>
              <a:t> Tom</a:t>
            </a:r>
            <a:r>
              <a:rPr lang="en-AU" sz="2400" dirty="0">
                <a:latin typeface="Angsana New" pitchFamily="18" charset="-34"/>
              </a:rPr>
              <a:t> </a:t>
            </a:r>
            <a:r>
              <a:rPr lang="en-AU" sz="2400" dirty="0" err="1">
                <a:latin typeface="Angsana New" pitchFamily="18" charset="-34"/>
              </a:rPr>
              <a:t>หรือไม่</a:t>
            </a:r>
            <a:endParaRPr lang="en-AU" sz="2400" dirty="0">
              <a:latin typeface="Angsana New" pitchFamily="18" charset="-34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AU" sz="2400" dirty="0" err="1">
                <a:latin typeface="Angsana New" pitchFamily="18" charset="-34"/>
              </a:rPr>
              <a:t>ใครจะเป็นผู้รับผิด</a:t>
            </a:r>
            <a:r>
              <a:rPr lang="en-AU" sz="2400" dirty="0">
                <a:latin typeface="Angsana New" pitchFamily="18" charset="-34"/>
              </a:rPr>
              <a:t> </a:t>
            </a:r>
            <a:r>
              <a:rPr lang="en-AU" sz="2400" dirty="0" err="1">
                <a:latin typeface="Angsana New" pitchFamily="18" charset="-34"/>
              </a:rPr>
              <a:t>หากผิดสัญญา</a:t>
            </a:r>
            <a:endParaRPr lang="en-AU" sz="2400" u="sng" dirty="0">
              <a:latin typeface="Angsana New" pitchFamily="18" charset="-34"/>
            </a:endParaRPr>
          </a:p>
        </p:txBody>
      </p:sp>
      <p:sp>
        <p:nvSpPr>
          <p:cNvPr id="70670" name="Line 14"/>
          <p:cNvSpPr>
            <a:spLocks noChangeShapeType="1"/>
          </p:cNvSpPr>
          <p:nvPr/>
        </p:nvSpPr>
        <p:spPr bwMode="auto">
          <a:xfrm flipV="1">
            <a:off x="4572000" y="2286000"/>
            <a:ext cx="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71" name="Line 15"/>
          <p:cNvSpPr>
            <a:spLocks noChangeShapeType="1"/>
          </p:cNvSpPr>
          <p:nvPr/>
        </p:nvSpPr>
        <p:spPr bwMode="auto">
          <a:xfrm flipV="1">
            <a:off x="4572000" y="426720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72" name="Text Box 16"/>
          <p:cNvSpPr txBox="1">
            <a:spLocks noChangeArrowheads="1"/>
          </p:cNvSpPr>
          <p:nvPr/>
        </p:nvSpPr>
        <p:spPr bwMode="auto">
          <a:xfrm>
            <a:off x="685800" y="4343400"/>
            <a:ext cx="91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ngsana New" pitchFamily="18" charset="-34"/>
              </a:rPr>
              <a:t>Tom</a:t>
            </a:r>
            <a:endParaRPr lang="en-AU" sz="3600" u="sng">
              <a:latin typeface="Angsana New" pitchFamily="18" charset="-34"/>
            </a:endParaRPr>
          </a:p>
        </p:txBody>
      </p:sp>
      <p:sp>
        <p:nvSpPr>
          <p:cNvPr id="70673" name="Text Box 17"/>
          <p:cNvSpPr txBox="1">
            <a:spLocks noChangeArrowheads="1"/>
          </p:cNvSpPr>
          <p:nvPr/>
        </p:nvSpPr>
        <p:spPr bwMode="auto">
          <a:xfrm>
            <a:off x="7543800" y="4419600"/>
            <a:ext cx="91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>
                <a:latin typeface="Angsana New" pitchFamily="18" charset="-34"/>
              </a:rPr>
              <a:t>ลำใย</a:t>
            </a:r>
            <a:endParaRPr lang="th-TH" sz="3600" u="sng">
              <a:latin typeface="Angsana New" pitchFamily="18" charset="-34"/>
            </a:endParaRPr>
          </a:p>
        </p:txBody>
      </p:sp>
      <p:sp>
        <p:nvSpPr>
          <p:cNvPr id="70674" name="Text Box 18"/>
          <p:cNvSpPr txBox="1">
            <a:spLocks noChangeArrowheads="1"/>
          </p:cNvSpPr>
          <p:nvPr/>
        </p:nvSpPr>
        <p:spPr bwMode="auto">
          <a:xfrm>
            <a:off x="457200" y="5638800"/>
            <a:ext cx="2819400" cy="95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err="1">
                <a:latin typeface="Angsana New" pitchFamily="18" charset="-34"/>
              </a:rPr>
              <a:t>มั่นใจเพราะยืนยันได้ว่าผู้ทีติดต่อคือใคร</a:t>
            </a:r>
            <a:endParaRPr lang="th-TH" sz="2800" u="sng" dirty="0">
              <a:latin typeface="Angsana New" pitchFamily="18" charset="-34"/>
            </a:endParaRPr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3657600" y="5638800"/>
            <a:ext cx="2819400" cy="95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err="1">
                <a:latin typeface="Angsana New" pitchFamily="18" charset="-34"/>
              </a:rPr>
              <a:t>ตรวจสอบได้ว่าสัญญามีการเปลี่ยนแปลง</a:t>
            </a:r>
            <a:endParaRPr lang="th-TH" sz="2800" u="sng" dirty="0">
              <a:latin typeface="Angsana New" pitchFamily="18" charset="-34"/>
            </a:endParaRPr>
          </a:p>
        </p:txBody>
      </p:sp>
      <p:sp>
        <p:nvSpPr>
          <p:cNvPr id="70676" name="Text Box 20"/>
          <p:cNvSpPr txBox="1">
            <a:spLocks noChangeArrowheads="1"/>
          </p:cNvSpPr>
          <p:nvPr/>
        </p:nvSpPr>
        <p:spPr bwMode="auto">
          <a:xfrm>
            <a:off x="6629400" y="6019800"/>
            <a:ext cx="2286000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800" dirty="0">
                <a:latin typeface="Angsana New" pitchFamily="18" charset="-34"/>
              </a:rPr>
              <a:t>มีผู้รับผิดตามสัญญา</a:t>
            </a:r>
            <a:endParaRPr lang="th-TH" sz="2800" u="sng" dirty="0">
              <a:latin typeface="Angsana New" pitchFamily="18" charset="-34"/>
            </a:endParaRPr>
          </a:p>
        </p:txBody>
      </p:sp>
      <p:sp>
        <p:nvSpPr>
          <p:cNvPr id="70677" name="AutoShape 21"/>
          <p:cNvSpPr>
            <a:spLocks noChangeArrowheads="1"/>
          </p:cNvSpPr>
          <p:nvPr/>
        </p:nvSpPr>
        <p:spPr bwMode="auto">
          <a:xfrm>
            <a:off x="3810000" y="4876800"/>
            <a:ext cx="1600200" cy="4572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0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06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06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06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/>
      <p:bldP spid="70662" grpId="0"/>
      <p:bldP spid="70663" grpId="0"/>
      <p:bldP spid="70664" grpId="0" animBg="1"/>
      <p:bldP spid="70665" grpId="0" animBg="1"/>
      <p:bldP spid="70666" grpId="0" animBg="1"/>
      <p:bldP spid="70667" grpId="0" animBg="1"/>
      <p:bldP spid="70668" grpId="0" animBg="1"/>
      <p:bldP spid="70670" grpId="0" animBg="1"/>
      <p:bldP spid="70671" grpId="0" animBg="1"/>
      <p:bldP spid="70672" grpId="0"/>
      <p:bldP spid="70673" grpId="0"/>
      <p:bldP spid="70674" grpId="0" animBg="1"/>
      <p:bldP spid="70675" grpId="0" animBg="1"/>
      <p:bldP spid="70676" grpId="0" animBg="1"/>
      <p:bldP spid="7067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51E8E-345F-4F0C-97A6-ECE631A0785F}" type="slidenum">
              <a:rPr lang="en-US" altLang="en-US"/>
              <a:pPr/>
              <a:t>4</a:t>
            </a:fld>
            <a:endParaRPr lang="th-TH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ภัยคุกคามที่มีต่อระบบต่าง ๆ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sz="2600" dirty="0"/>
              <a:t>ภัยต่อระบบฮาร์ดแวร์</a:t>
            </a:r>
          </a:p>
          <a:p>
            <a:pPr lvl="1">
              <a:lnSpc>
                <a:spcPct val="90000"/>
              </a:lnSpc>
            </a:pPr>
            <a:r>
              <a:rPr lang="th-TH" sz="2200" dirty="0"/>
              <a:t>ภัยต่อระบบการจ่ายไฟฟ้าแก่คอมพิวเตอร์</a:t>
            </a:r>
          </a:p>
          <a:p>
            <a:pPr lvl="1">
              <a:lnSpc>
                <a:spcPct val="90000"/>
              </a:lnSpc>
            </a:pPr>
            <a:r>
              <a:rPr lang="th-TH" sz="2200" dirty="0"/>
              <a:t>ภัยที่เกิดจากการทำลายทางกายภาพ</a:t>
            </a:r>
          </a:p>
          <a:p>
            <a:pPr lvl="1">
              <a:lnSpc>
                <a:spcPct val="90000"/>
              </a:lnSpc>
            </a:pPr>
            <a:r>
              <a:rPr lang="th-TH" sz="2200" dirty="0"/>
              <a:t>ภัยจากการลักขโมยโดยตรง</a:t>
            </a:r>
          </a:p>
          <a:p>
            <a:pPr>
              <a:lnSpc>
                <a:spcPct val="90000"/>
              </a:lnSpc>
            </a:pPr>
            <a:r>
              <a:rPr lang="th-TH" sz="2600" dirty="0"/>
              <a:t>ภัยที่มีต่อระบบซอฟต์แวร์</a:t>
            </a:r>
          </a:p>
          <a:p>
            <a:pPr lvl="1">
              <a:lnSpc>
                <a:spcPct val="90000"/>
              </a:lnSpc>
            </a:pPr>
            <a:r>
              <a:rPr lang="th-TH" sz="2200" dirty="0"/>
              <a:t>การลบซอฟต์แวร์</a:t>
            </a:r>
          </a:p>
          <a:p>
            <a:pPr lvl="1">
              <a:lnSpc>
                <a:spcPct val="90000"/>
              </a:lnSpc>
            </a:pPr>
            <a:r>
              <a:rPr lang="th-TH" sz="2200" dirty="0"/>
              <a:t>การขโมยซอฟต์แวร์</a:t>
            </a:r>
          </a:p>
          <a:p>
            <a:pPr lvl="1">
              <a:lnSpc>
                <a:spcPct val="90000"/>
              </a:lnSpc>
            </a:pPr>
            <a:r>
              <a:rPr lang="th-TH" sz="2200" dirty="0"/>
              <a:t>การเปลี่ยนแปลงแก้ไขซอฟต์แวร์</a:t>
            </a:r>
          </a:p>
          <a:p>
            <a:pPr>
              <a:lnSpc>
                <a:spcPct val="90000"/>
              </a:lnSpc>
            </a:pPr>
            <a:r>
              <a:rPr lang="th-TH" sz="2600" dirty="0"/>
              <a:t>ภัยที่มีต่อระบบข้อมูล  </a:t>
            </a:r>
          </a:p>
          <a:p>
            <a:pPr lvl="1">
              <a:lnSpc>
                <a:spcPct val="90000"/>
              </a:lnSpc>
            </a:pPr>
            <a:r>
              <a:rPr lang="th-TH" sz="2200" dirty="0"/>
              <a:t>ได้แก่  การที่ข้อมูลอาจถูกเปิดเผยโดยมิได้รับอนุญาตหรือเปลี่ยนแปลงแก้ไขเพื่อผลประโยชน์บางอย่าง</a:t>
            </a:r>
          </a:p>
          <a:p>
            <a:pPr>
              <a:lnSpc>
                <a:spcPct val="90000"/>
              </a:lnSpc>
            </a:pPr>
            <a:endParaRPr lang="th-TH" sz="2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66525-BB55-47E1-B837-9C38CEABCD26}" type="slidenum">
              <a:rPr lang="en-US" altLang="en-US"/>
              <a:pPr/>
              <a:t>40</a:t>
            </a:fld>
            <a:endParaRPr lang="th-TH" alt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ตัวอย่างลายมือชื่ออิเล็กทรอนิกส์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รหัสประจำตัว (</a:t>
            </a:r>
            <a:r>
              <a:rPr lang="en-US" dirty="0"/>
              <a:t>ID</a:t>
            </a:r>
            <a:r>
              <a:rPr lang="th-TH" dirty="0"/>
              <a:t>) </a:t>
            </a:r>
            <a:r>
              <a:rPr lang="en-US" dirty="0"/>
              <a:t>, </a:t>
            </a:r>
            <a:r>
              <a:rPr lang="th-TH" dirty="0"/>
              <a:t>รหัสลับ (</a:t>
            </a:r>
            <a:r>
              <a:rPr lang="en-US" dirty="0"/>
              <a:t>Password</a:t>
            </a:r>
            <a:r>
              <a:rPr lang="th-TH" dirty="0"/>
              <a:t>)</a:t>
            </a:r>
          </a:p>
          <a:p>
            <a:r>
              <a:rPr lang="en-US" dirty="0"/>
              <a:t>Biometrics</a:t>
            </a:r>
            <a:endParaRPr lang="th-TH" dirty="0"/>
          </a:p>
          <a:p>
            <a:r>
              <a:rPr lang="th-TH" dirty="0"/>
              <a:t>ลายมือชื่อดิจิทัล (</a:t>
            </a:r>
            <a:r>
              <a:rPr lang="en-US" dirty="0"/>
              <a:t>Digital Signature</a:t>
            </a:r>
            <a:r>
              <a:rPr lang="th-TH" dirty="0"/>
              <a:t>) </a:t>
            </a:r>
          </a:p>
          <a:p>
            <a:pPr lvl="1"/>
            <a:r>
              <a:rPr lang="th-TH" dirty="0"/>
              <a:t>ใช้ระบบรหัสแบบอสมมาตร (</a:t>
            </a:r>
            <a:r>
              <a:rPr lang="en-US" dirty="0"/>
              <a:t>private key &amp; public key</a:t>
            </a:r>
            <a:r>
              <a:rPr lang="th-TH" dirty="0"/>
              <a:t>)</a:t>
            </a:r>
          </a:p>
          <a:p>
            <a:r>
              <a:rPr lang="en-US" dirty="0"/>
              <a:t>E</a:t>
            </a:r>
            <a:r>
              <a:rPr lang="th-TH" dirty="0"/>
              <a:t>-</a:t>
            </a:r>
            <a:r>
              <a:rPr lang="en-US" dirty="0"/>
              <a:t>Mail Address</a:t>
            </a:r>
            <a:endParaRPr lang="th-TH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C0D97-218F-408F-9619-D17961D08A58}" type="slidenum">
              <a:rPr lang="en-US" altLang="en-US"/>
              <a:pPr/>
              <a:t>41</a:t>
            </a:fld>
            <a:endParaRPr lang="th-TH" alt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รหัสลับ (</a:t>
            </a:r>
            <a:r>
              <a:rPr lang="en-US"/>
              <a:t>Password</a:t>
            </a:r>
            <a:r>
              <a:rPr lang="th-TH"/>
              <a:t>)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ปิด-เปิด </a:t>
            </a:r>
            <a:r>
              <a:rPr lang="en-US" dirty="0"/>
              <a:t>mailbox</a:t>
            </a:r>
            <a:endParaRPr lang="th-TH" dirty="0"/>
          </a:p>
          <a:p>
            <a:r>
              <a:rPr lang="th-TH" dirty="0"/>
              <a:t>เก็บรักษากุญแจส่วนตัว</a:t>
            </a:r>
          </a:p>
          <a:p>
            <a:pPr>
              <a:buFont typeface="Wingdings" pitchFamily="2" charset="2"/>
              <a:buNone/>
            </a:pPr>
            <a:endParaRPr lang="th-TH" dirty="0"/>
          </a:p>
          <a:p>
            <a:r>
              <a:rPr lang="th-TH" b="1" dirty="0"/>
              <a:t>ข้อจำกัด</a:t>
            </a:r>
          </a:p>
          <a:p>
            <a:pPr lvl="1"/>
            <a:r>
              <a:rPr lang="th-TH" dirty="0"/>
              <a:t>ไม่สามารถนำไปใช้แนบท้ายข้อมูลอิเล็กทรอนิกส์</a:t>
            </a:r>
          </a:p>
          <a:p>
            <a:pPr lvl="1"/>
            <a:r>
              <a:rPr lang="th-TH" dirty="0"/>
              <a:t>ไม่สามารถนำไปลงในหนังสือ</a:t>
            </a:r>
          </a:p>
          <a:p>
            <a:pPr lvl="1"/>
            <a:r>
              <a:rPr lang="th-TH" dirty="0"/>
              <a:t>ควรปกปิดไว้เป็นความลับ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0A0CB-F46A-4BC9-B8EF-52B13E203049}" type="slidenum">
              <a:rPr lang="en-US" altLang="en-US"/>
              <a:pPr/>
              <a:t>42</a:t>
            </a:fld>
            <a:endParaRPr lang="th-TH" alt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Biometrics</a:t>
            </a:r>
            <a:endParaRPr lang="th-TH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ลักษณะทางชีวภาพ</a:t>
            </a:r>
          </a:p>
          <a:p>
            <a:r>
              <a:rPr lang="th-TH" dirty="0"/>
              <a:t>ลายพิมพ์นิ้วมือ เสียง ม่านตา ใบหู</a:t>
            </a:r>
          </a:p>
          <a:p>
            <a:r>
              <a:rPr lang="th-TH" dirty="0"/>
              <a:t>กลุ่มตัวเลขซึ่งนำไปใช้ในการระบุตัวบุคคล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70F5-1907-4302-B9A3-B2A2AAE12E70}" type="slidenum">
              <a:rPr lang="en-US" altLang="en-US"/>
              <a:pPr/>
              <a:t>43</a:t>
            </a:fld>
            <a:endParaRPr lang="th-TH" alt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>
                <a:cs typeface="Tahoma" pitchFamily="34" charset="0"/>
              </a:rPr>
              <a:t>จดหมายอิเล็กทรอนิกส์ (E-mail)</a:t>
            </a:r>
            <a:endParaRPr lang="th-TH">
              <a:cs typeface="Tahoma" pitchFamily="34" charset="0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9400" y="1676400"/>
            <a:ext cx="6096000" cy="36147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To </a:t>
            </a:r>
            <a:r>
              <a:rPr lang="th-TH"/>
              <a:t>           : </a:t>
            </a:r>
            <a:r>
              <a:rPr lang="en-US"/>
              <a:t>tomboy@bus</a:t>
            </a:r>
            <a:r>
              <a:rPr lang="th-TH"/>
              <a:t>.</a:t>
            </a:r>
            <a:r>
              <a:rPr lang="en-US"/>
              <a:t>ubu</a:t>
            </a:r>
            <a:r>
              <a:rPr lang="th-TH"/>
              <a:t>.</a:t>
            </a:r>
            <a:r>
              <a:rPr lang="en-US"/>
              <a:t>ac</a:t>
            </a:r>
            <a:r>
              <a:rPr lang="th-TH"/>
              <a:t>.</a:t>
            </a:r>
            <a:r>
              <a:rPr lang="en-US"/>
              <a:t>th</a:t>
            </a:r>
            <a:endParaRPr lang="th-TH"/>
          </a:p>
          <a:p>
            <a:pPr>
              <a:buFont typeface="Wingdings" pitchFamily="2" charset="2"/>
              <a:buNone/>
            </a:pPr>
            <a:r>
              <a:rPr lang="en-US"/>
              <a:t>from </a:t>
            </a:r>
            <a:r>
              <a:rPr lang="th-TH"/>
              <a:t>        : </a:t>
            </a:r>
            <a:r>
              <a:rPr lang="en-US"/>
              <a:t>lady@hotmail</a:t>
            </a:r>
            <a:r>
              <a:rPr lang="th-TH"/>
              <a:t>.</a:t>
            </a:r>
            <a:r>
              <a:rPr lang="en-US"/>
              <a:t>com</a:t>
            </a:r>
            <a:endParaRPr lang="th-TH"/>
          </a:p>
          <a:p>
            <a:pPr>
              <a:buFont typeface="Wingdings" pitchFamily="2" charset="2"/>
              <a:buNone/>
            </a:pPr>
            <a:r>
              <a:rPr lang="en-US"/>
              <a:t>message </a:t>
            </a:r>
            <a:r>
              <a:rPr lang="th-TH"/>
              <a:t> : ขอซื้อรถยนต์ที่คุณประกาศ</a:t>
            </a:r>
          </a:p>
          <a:p>
            <a:pPr>
              <a:buFont typeface="Wingdings" pitchFamily="2" charset="2"/>
              <a:buNone/>
            </a:pPr>
            <a:r>
              <a:rPr lang="en-US"/>
              <a:t>	</a:t>
            </a:r>
            <a:r>
              <a:rPr lang="th-TH"/>
              <a:t>               ขายราคา </a:t>
            </a:r>
            <a:r>
              <a:rPr lang="en-US"/>
              <a:t>50,000</a:t>
            </a:r>
            <a:r>
              <a:rPr lang="th-TH"/>
              <a:t> บาท</a:t>
            </a:r>
          </a:p>
          <a:p>
            <a:pPr>
              <a:buFont typeface="Wingdings" pitchFamily="2" charset="2"/>
              <a:buNone/>
            </a:pPr>
            <a:endParaRPr lang="th-TH"/>
          </a:p>
          <a:p>
            <a:pPr>
              <a:buFont typeface="Wingdings" pitchFamily="2" charset="2"/>
              <a:buNone/>
            </a:pPr>
            <a:r>
              <a:rPr lang="en-US"/>
              <a:t>		</a:t>
            </a:r>
            <a:r>
              <a:rPr lang="th-TH"/>
              <a:t>                            จากลำใย</a:t>
            </a:r>
          </a:p>
        </p:txBody>
      </p:sp>
      <p:sp>
        <p:nvSpPr>
          <p:cNvPr id="72708" name="Oval 4"/>
          <p:cNvSpPr>
            <a:spLocks noChangeArrowheads="1"/>
          </p:cNvSpPr>
          <p:nvPr/>
        </p:nvSpPr>
        <p:spPr bwMode="auto">
          <a:xfrm>
            <a:off x="6477000" y="4267200"/>
            <a:ext cx="1828800" cy="838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09" name="Line 5"/>
          <p:cNvSpPr>
            <a:spLocks noChangeShapeType="1"/>
          </p:cNvSpPr>
          <p:nvPr/>
        </p:nvSpPr>
        <p:spPr bwMode="auto">
          <a:xfrm flipH="1">
            <a:off x="4343400" y="4876800"/>
            <a:ext cx="2209800" cy="685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2133600" y="5600700"/>
            <a:ext cx="246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800" b="1"/>
              <a:t>ลายมือชื่ออิเล็กทรอนิกส์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 animBg="1"/>
      <p:bldP spid="72709" grpId="0" animBg="1"/>
      <p:bldP spid="7271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6207-E408-4F71-B83F-40807E538B22}" type="slidenum">
              <a:rPr lang="en-US" altLang="en-US"/>
              <a:pPr/>
              <a:t>44</a:t>
            </a:fld>
            <a:endParaRPr lang="th-TH" alt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ลายมือชื่อดิจิตอล (</a:t>
            </a:r>
            <a:r>
              <a:rPr lang="en-US"/>
              <a:t>Digital Signature</a:t>
            </a:r>
            <a:r>
              <a:rPr lang="th-TH"/>
              <a:t>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ข้อมูลอิเล็กทรอนิกส์ที่ได้จากการเข้ารหัสข้อมูลด้วยกุญแจส่วนตัว (</a:t>
            </a:r>
            <a:r>
              <a:rPr lang="en-US" dirty="0"/>
              <a:t>Private key</a:t>
            </a:r>
            <a:r>
              <a:rPr lang="th-TH" dirty="0"/>
              <a:t>) ของผู้ส่ง เปรียบเสมือนลายมือชื่อของผู้ส่ง ถอดรหัสด้วยกุญแจสาธารณะของผู้ส่ง (</a:t>
            </a:r>
            <a:r>
              <a:rPr lang="en-US" dirty="0"/>
              <a:t>Public key</a:t>
            </a:r>
            <a:r>
              <a:rPr lang="th-TH" dirty="0"/>
              <a:t>) เพื่อระบุตัวบุคคล</a:t>
            </a:r>
          </a:p>
          <a:p>
            <a:r>
              <a:rPr lang="th-TH" dirty="0"/>
              <a:t>กลไกการป้องกัน</a:t>
            </a:r>
            <a:r>
              <a:rPr lang="th-TH" dirty="0" smtClean="0"/>
              <a:t>กาป้องกันข้อมูลไม่ให้ถูกแก้ไข</a:t>
            </a:r>
          </a:p>
          <a:p>
            <a:r>
              <a:rPr lang="th-TH" dirty="0" smtClean="0"/>
              <a:t>รปฏิ</a:t>
            </a:r>
            <a:r>
              <a:rPr lang="th-TH" dirty="0"/>
              <a:t>เสธความรับผิดชอบ</a:t>
            </a:r>
          </a:p>
          <a:p>
            <a:r>
              <a:rPr lang="th-TH" dirty="0" smtClean="0"/>
              <a:t>สามารถ</a:t>
            </a:r>
            <a:r>
              <a:rPr lang="th-TH" dirty="0"/>
              <a:t>ที่จะทราบได้ หากถูกแก้ไข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A1271-D89E-47EC-9AE3-26BD588E281F}" type="slidenum">
              <a:rPr lang="en-US" altLang="en-US"/>
              <a:pPr/>
              <a:t>45</a:t>
            </a:fld>
            <a:endParaRPr lang="th-TH" altLang="en-US"/>
          </a:p>
        </p:txBody>
      </p:sp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1752600" y="1219200"/>
            <a:ext cx="1295400" cy="711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2000" b="1">
                <a:latin typeface="Times New Roman"/>
              </a:rPr>
              <a:t>…</a:t>
            </a:r>
            <a:r>
              <a:rPr lang="en-AU" sz="2000" b="1">
                <a:latin typeface="Angsana New" pitchFamily="18" charset="-34"/>
              </a:rPr>
              <a:t>จำนวนเงิน800 บาท...</a:t>
            </a:r>
          </a:p>
        </p:txBody>
      </p:sp>
      <p:sp>
        <p:nvSpPr>
          <p:cNvPr id="78851" name="AutoShape 3"/>
          <p:cNvSpPr>
            <a:spLocks noChangeArrowheads="1"/>
          </p:cNvSpPr>
          <p:nvPr/>
        </p:nvSpPr>
        <p:spPr bwMode="auto">
          <a:xfrm>
            <a:off x="1676400" y="2438400"/>
            <a:ext cx="15240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1600200" y="25146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>
                <a:latin typeface="Angsana New" pitchFamily="18" charset="-34"/>
              </a:rPr>
              <a:t>ฟังก์ชั่นย่อยข้อมูล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1600200" y="3505200"/>
            <a:ext cx="16764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2000" b="1">
                <a:latin typeface="Monotype Sorts" pitchFamily="2" charset="2"/>
              </a:rPr>
              <a:t>ไ ฉ </a:t>
            </a:r>
            <a:r>
              <a:rPr lang="en-AU" sz="2000" b="1">
                <a:latin typeface="Times New Roman"/>
              </a:rPr>
              <a:t>”</a:t>
            </a:r>
            <a:r>
              <a:rPr lang="en-AU" sz="2000" b="1">
                <a:latin typeface="Monotype Sorts" pitchFamily="2" charset="2"/>
              </a:rPr>
              <a:t> ฅ ข7</a:t>
            </a:r>
          </a:p>
        </p:txBody>
      </p:sp>
      <p:sp>
        <p:nvSpPr>
          <p:cNvPr id="78854" name="AutoShape 6"/>
          <p:cNvSpPr>
            <a:spLocks noChangeArrowheads="1"/>
          </p:cNvSpPr>
          <p:nvPr/>
        </p:nvSpPr>
        <p:spPr bwMode="auto">
          <a:xfrm>
            <a:off x="1905000" y="4495800"/>
            <a:ext cx="1066800" cy="533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AU" sz="3600">
              <a:latin typeface="Angsana New" pitchFamily="18" charset="-34"/>
            </a:endParaRPr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1752600" y="45720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>
                <a:latin typeface="Angsana New" pitchFamily="18" charset="-34"/>
              </a:rPr>
              <a:t>การเข้ารหัส</a:t>
            </a:r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152400" y="3717925"/>
            <a:ext cx="13954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>
                <a:latin typeface="Angsana New" pitchFamily="18" charset="-34"/>
              </a:rPr>
              <a:t>กุญแจส่วนตัว   ของผู้ส่ง </a:t>
            </a:r>
            <a:r>
              <a:rPr lang="en-US" sz="2000" b="1">
                <a:latin typeface="Angsana New" pitchFamily="18" charset="-34"/>
              </a:rPr>
              <a:t>(นายดี)</a:t>
            </a:r>
            <a:endParaRPr lang="th-TH" sz="2000" b="1">
              <a:latin typeface="Angsana New" pitchFamily="18" charset="-34"/>
            </a:endParaRPr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228600" y="4403725"/>
            <a:ext cx="12192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2000" b="1">
                <a:latin typeface="Angsana New" pitchFamily="18" charset="-34"/>
              </a:rPr>
              <a:t>123451457824784</a:t>
            </a:r>
            <a:r>
              <a:rPr lang="en-AU" sz="2000" b="1">
                <a:latin typeface="Times New Roman"/>
              </a:rPr>
              <a:t>…</a:t>
            </a:r>
            <a:endParaRPr lang="en-AU" sz="2000" b="1">
              <a:latin typeface="Angsana New" pitchFamily="18" charset="-34"/>
            </a:endParaRP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838200" y="5334000"/>
            <a:ext cx="2362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>
                <a:latin typeface="Angsana New" pitchFamily="18" charset="-34"/>
              </a:rPr>
              <a:t>ลายมือชื่ออิเล็กทรอนิกส์ของ     นายดีสำหรับข้อมูล</a:t>
            </a:r>
          </a:p>
        </p:txBody>
      </p:sp>
      <p:sp>
        <p:nvSpPr>
          <p:cNvPr id="78859" name="Text Box 11"/>
          <p:cNvSpPr txBox="1">
            <a:spLocks noChangeArrowheads="1"/>
          </p:cNvSpPr>
          <p:nvPr/>
        </p:nvSpPr>
        <p:spPr bwMode="auto">
          <a:xfrm>
            <a:off x="1547813" y="115888"/>
            <a:ext cx="1295400" cy="425450"/>
          </a:xfrm>
          <a:prstGeom prst="rect">
            <a:avLst/>
          </a:prstGeom>
          <a:solidFill>
            <a:srgbClr val="C0C0C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>
                <a:solidFill>
                  <a:schemeClr val="bg2"/>
                </a:solidFill>
                <a:latin typeface="Angsana New" pitchFamily="18" charset="-34"/>
              </a:rPr>
              <a:t>ผู้ส่ง (นายดี)</a:t>
            </a:r>
          </a:p>
        </p:txBody>
      </p:sp>
      <p:sp>
        <p:nvSpPr>
          <p:cNvPr id="78860" name="Text Box 12"/>
          <p:cNvSpPr txBox="1">
            <a:spLocks noChangeArrowheads="1"/>
          </p:cNvSpPr>
          <p:nvPr/>
        </p:nvSpPr>
        <p:spPr bwMode="auto">
          <a:xfrm>
            <a:off x="1676400" y="822325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>
                <a:latin typeface="Angsana New" pitchFamily="18" charset="-34"/>
              </a:rPr>
              <a:t>ข้อความต้นฉบับ ก.</a:t>
            </a:r>
          </a:p>
        </p:txBody>
      </p:sp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1524000" y="6019800"/>
            <a:ext cx="16764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latin typeface="Monotype Sorts" pitchFamily="2" charset="2"/>
              </a:rPr>
              <a:t>OpMAFOP</a:t>
            </a:r>
          </a:p>
        </p:txBody>
      </p:sp>
      <p:sp>
        <p:nvSpPr>
          <p:cNvPr id="78862" name="Line 14"/>
          <p:cNvSpPr>
            <a:spLocks noChangeShapeType="1"/>
          </p:cNvSpPr>
          <p:nvPr/>
        </p:nvSpPr>
        <p:spPr bwMode="auto">
          <a:xfrm>
            <a:off x="2438400" y="1981200"/>
            <a:ext cx="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63" name="Line 15"/>
          <p:cNvSpPr>
            <a:spLocks noChangeShapeType="1"/>
          </p:cNvSpPr>
          <p:nvPr/>
        </p:nvSpPr>
        <p:spPr bwMode="auto">
          <a:xfrm>
            <a:off x="2438400" y="3048000"/>
            <a:ext cx="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64" name="Line 16"/>
          <p:cNvSpPr>
            <a:spLocks noChangeShapeType="1"/>
          </p:cNvSpPr>
          <p:nvPr/>
        </p:nvSpPr>
        <p:spPr bwMode="auto">
          <a:xfrm>
            <a:off x="2438400" y="4038600"/>
            <a:ext cx="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65" name="Line 17"/>
          <p:cNvSpPr>
            <a:spLocks noChangeShapeType="1"/>
          </p:cNvSpPr>
          <p:nvPr/>
        </p:nvSpPr>
        <p:spPr bwMode="auto">
          <a:xfrm>
            <a:off x="2438400" y="502920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66" name="Text Box 18"/>
          <p:cNvSpPr txBox="1">
            <a:spLocks noChangeArrowheads="1"/>
          </p:cNvSpPr>
          <p:nvPr/>
        </p:nvSpPr>
        <p:spPr bwMode="auto">
          <a:xfrm>
            <a:off x="4495800" y="1371600"/>
            <a:ext cx="1295400" cy="711200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2000" b="1">
                <a:latin typeface="Times New Roman"/>
              </a:rPr>
              <a:t>…</a:t>
            </a:r>
            <a:r>
              <a:rPr lang="en-AU" sz="2000" b="1">
                <a:latin typeface="Angsana New" pitchFamily="18" charset="-34"/>
              </a:rPr>
              <a:t>จำนวนเงิน800 บาท</a:t>
            </a:r>
          </a:p>
        </p:txBody>
      </p:sp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6019800" y="1524000"/>
            <a:ext cx="1676400" cy="5334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>
                <a:latin typeface="Monotype Sorts" pitchFamily="2" charset="2"/>
              </a:rPr>
              <a:t>OpMAFOP</a:t>
            </a:r>
          </a:p>
        </p:txBody>
      </p:sp>
      <p:sp>
        <p:nvSpPr>
          <p:cNvPr id="78868" name="AutoShape 20"/>
          <p:cNvSpPr>
            <a:spLocks noChangeArrowheads="1"/>
          </p:cNvSpPr>
          <p:nvPr/>
        </p:nvSpPr>
        <p:spPr bwMode="auto">
          <a:xfrm>
            <a:off x="4427538" y="2636838"/>
            <a:ext cx="15240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69" name="Text Box 21"/>
          <p:cNvSpPr txBox="1">
            <a:spLocks noChangeArrowheads="1"/>
          </p:cNvSpPr>
          <p:nvPr/>
        </p:nvSpPr>
        <p:spPr bwMode="auto">
          <a:xfrm>
            <a:off x="4343400" y="27432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>
                <a:latin typeface="Angsana New" pitchFamily="18" charset="-34"/>
              </a:rPr>
              <a:t>ฟังก์ชั่นย่อยข้อมูล</a:t>
            </a:r>
          </a:p>
        </p:txBody>
      </p:sp>
      <p:sp>
        <p:nvSpPr>
          <p:cNvPr id="78870" name="Text Box 22"/>
          <p:cNvSpPr txBox="1">
            <a:spLocks noChangeArrowheads="1"/>
          </p:cNvSpPr>
          <p:nvPr/>
        </p:nvSpPr>
        <p:spPr bwMode="auto">
          <a:xfrm>
            <a:off x="4343400" y="3810000"/>
            <a:ext cx="1524000" cy="711200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2000" b="1">
                <a:latin typeface="Monotype Sorts" pitchFamily="2" charset="2"/>
              </a:rPr>
              <a:t>ไ ฉ </a:t>
            </a:r>
            <a:r>
              <a:rPr lang="en-AU" sz="2000" b="1">
                <a:latin typeface="Times New Roman"/>
              </a:rPr>
              <a:t>”</a:t>
            </a:r>
            <a:r>
              <a:rPr lang="en-AU" sz="2000" b="1">
                <a:latin typeface="Monotype Sorts" pitchFamily="2" charset="2"/>
              </a:rPr>
              <a:t> ฅ ข7</a:t>
            </a:r>
          </a:p>
        </p:txBody>
      </p:sp>
      <p:sp>
        <p:nvSpPr>
          <p:cNvPr id="78871" name="Text Box 23"/>
          <p:cNvSpPr txBox="1">
            <a:spLocks noChangeArrowheads="1"/>
          </p:cNvSpPr>
          <p:nvPr/>
        </p:nvSpPr>
        <p:spPr bwMode="auto">
          <a:xfrm>
            <a:off x="6324600" y="3810000"/>
            <a:ext cx="1524000" cy="711200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2000" b="1">
                <a:latin typeface="Monotype Sorts" pitchFamily="2" charset="2"/>
              </a:rPr>
              <a:t>ไ ฉ </a:t>
            </a:r>
            <a:r>
              <a:rPr lang="en-AU" sz="2000" b="1">
                <a:latin typeface="Times New Roman"/>
              </a:rPr>
              <a:t>”</a:t>
            </a:r>
            <a:r>
              <a:rPr lang="en-AU" sz="2000" b="1">
                <a:latin typeface="Monotype Sorts" pitchFamily="2" charset="2"/>
              </a:rPr>
              <a:t> ฅ ข7</a:t>
            </a:r>
          </a:p>
        </p:txBody>
      </p:sp>
      <p:sp>
        <p:nvSpPr>
          <p:cNvPr id="78872" name="AutoShape 24"/>
          <p:cNvSpPr>
            <a:spLocks noChangeArrowheads="1"/>
          </p:cNvSpPr>
          <p:nvPr/>
        </p:nvSpPr>
        <p:spPr bwMode="auto">
          <a:xfrm>
            <a:off x="5435600" y="4797425"/>
            <a:ext cx="1447800" cy="4572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73" name="Text Box 25"/>
          <p:cNvSpPr txBox="1">
            <a:spLocks noChangeArrowheads="1"/>
          </p:cNvSpPr>
          <p:nvPr/>
        </p:nvSpPr>
        <p:spPr bwMode="auto">
          <a:xfrm>
            <a:off x="5257800" y="48006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>
                <a:latin typeface="Angsana New" pitchFamily="18" charset="-34"/>
              </a:rPr>
              <a:t>เปรียบเทียบ</a:t>
            </a:r>
          </a:p>
        </p:txBody>
      </p:sp>
      <p:sp>
        <p:nvSpPr>
          <p:cNvPr id="78874" name="AutoShape 26"/>
          <p:cNvSpPr>
            <a:spLocks noChangeArrowheads="1"/>
          </p:cNvSpPr>
          <p:nvPr/>
        </p:nvSpPr>
        <p:spPr bwMode="auto">
          <a:xfrm>
            <a:off x="6300788" y="2708275"/>
            <a:ext cx="1066800" cy="5334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AU" sz="2000">
              <a:latin typeface="Angsana New" pitchFamily="18" charset="-34"/>
            </a:endParaRPr>
          </a:p>
        </p:txBody>
      </p:sp>
      <p:sp>
        <p:nvSpPr>
          <p:cNvPr id="78875" name="Text Box 27"/>
          <p:cNvSpPr txBox="1">
            <a:spLocks noChangeArrowheads="1"/>
          </p:cNvSpPr>
          <p:nvPr/>
        </p:nvSpPr>
        <p:spPr bwMode="auto">
          <a:xfrm>
            <a:off x="6172200" y="27432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>
                <a:latin typeface="Angsana New" pitchFamily="18" charset="-34"/>
              </a:rPr>
              <a:t>การถอดรหัส</a:t>
            </a:r>
            <a:endParaRPr lang="th-TH" sz="2400" b="1">
              <a:latin typeface="Angsana New" pitchFamily="18" charset="-34"/>
            </a:endParaRPr>
          </a:p>
        </p:txBody>
      </p:sp>
      <p:sp>
        <p:nvSpPr>
          <p:cNvPr id="78876" name="Text Box 28"/>
          <p:cNvSpPr txBox="1">
            <a:spLocks noChangeArrowheads="1"/>
          </p:cNvSpPr>
          <p:nvPr/>
        </p:nvSpPr>
        <p:spPr bwMode="auto">
          <a:xfrm>
            <a:off x="7620000" y="2489200"/>
            <a:ext cx="12192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>
                <a:latin typeface="Angsana New" pitchFamily="18" charset="-34"/>
              </a:rPr>
              <a:t>256148934147256...</a:t>
            </a:r>
          </a:p>
        </p:txBody>
      </p:sp>
      <p:sp>
        <p:nvSpPr>
          <p:cNvPr id="78877" name="Text Box 29"/>
          <p:cNvSpPr txBox="1">
            <a:spLocks noChangeArrowheads="1"/>
          </p:cNvSpPr>
          <p:nvPr/>
        </p:nvSpPr>
        <p:spPr bwMode="auto">
          <a:xfrm>
            <a:off x="7620000" y="1812925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>
                <a:latin typeface="Angsana New" pitchFamily="18" charset="-34"/>
              </a:rPr>
              <a:t>กุญแจสาธารณะของผู้ส่ง(</a:t>
            </a:r>
            <a:r>
              <a:rPr lang="en-US" sz="2000" b="1">
                <a:latin typeface="Angsana New" pitchFamily="18" charset="-34"/>
              </a:rPr>
              <a:t>นายดี)</a:t>
            </a:r>
            <a:endParaRPr lang="th-TH" sz="2000" b="1">
              <a:latin typeface="Angsana New" pitchFamily="18" charset="-34"/>
            </a:endParaRPr>
          </a:p>
        </p:txBody>
      </p:sp>
      <p:sp>
        <p:nvSpPr>
          <p:cNvPr id="78878" name="AutoShape 30"/>
          <p:cNvSpPr>
            <a:spLocks noChangeArrowheads="1"/>
          </p:cNvSpPr>
          <p:nvPr/>
        </p:nvSpPr>
        <p:spPr bwMode="auto">
          <a:xfrm>
            <a:off x="76200" y="685800"/>
            <a:ext cx="4038600" cy="6019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79" name="AutoShape 31"/>
          <p:cNvSpPr>
            <a:spLocks noChangeArrowheads="1"/>
          </p:cNvSpPr>
          <p:nvPr/>
        </p:nvSpPr>
        <p:spPr bwMode="auto">
          <a:xfrm>
            <a:off x="4267200" y="685800"/>
            <a:ext cx="4648200" cy="5943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80" name="Text Box 32"/>
          <p:cNvSpPr txBox="1">
            <a:spLocks noChangeArrowheads="1"/>
          </p:cNvSpPr>
          <p:nvPr/>
        </p:nvSpPr>
        <p:spPr bwMode="auto">
          <a:xfrm>
            <a:off x="4419600" y="5775325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>
                <a:latin typeface="Angsana New" pitchFamily="18" charset="-34"/>
              </a:rPr>
              <a:t>ถ้าเหมือนกัน ข้อมูลไม่ถูกเปลี่ยนแปลง</a:t>
            </a:r>
          </a:p>
        </p:txBody>
      </p:sp>
      <p:sp>
        <p:nvSpPr>
          <p:cNvPr id="78881" name="Text Box 33"/>
          <p:cNvSpPr txBox="1">
            <a:spLocks noChangeArrowheads="1"/>
          </p:cNvSpPr>
          <p:nvPr/>
        </p:nvSpPr>
        <p:spPr bwMode="auto">
          <a:xfrm>
            <a:off x="6477000" y="5775325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>
                <a:latin typeface="Angsana New" pitchFamily="18" charset="-34"/>
              </a:rPr>
              <a:t>ถ้าต่างกัน   ข้อมูลถูกเปลี่ยนแปลง</a:t>
            </a:r>
          </a:p>
        </p:txBody>
      </p:sp>
      <p:sp>
        <p:nvSpPr>
          <p:cNvPr id="78882" name="Text Box 34"/>
          <p:cNvSpPr txBox="1">
            <a:spLocks noChangeArrowheads="1"/>
          </p:cNvSpPr>
          <p:nvPr/>
        </p:nvSpPr>
        <p:spPr bwMode="auto">
          <a:xfrm>
            <a:off x="4419600" y="9144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>
                <a:latin typeface="Angsana New" pitchFamily="18" charset="-34"/>
              </a:rPr>
              <a:t>ข้อมูลต้นฉบับ ก.</a:t>
            </a:r>
          </a:p>
        </p:txBody>
      </p:sp>
      <p:sp>
        <p:nvSpPr>
          <p:cNvPr id="78883" name="Text Box 35"/>
          <p:cNvSpPr txBox="1">
            <a:spLocks noChangeArrowheads="1"/>
          </p:cNvSpPr>
          <p:nvPr/>
        </p:nvSpPr>
        <p:spPr bwMode="auto">
          <a:xfrm>
            <a:off x="6019800" y="762000"/>
            <a:ext cx="1905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>
                <a:latin typeface="Angsana New" pitchFamily="18" charset="-34"/>
              </a:rPr>
              <a:t>ลายมือชื่ออิเล็กทรอนิกส์ของนายดีสำหรับข้อมูล</a:t>
            </a:r>
          </a:p>
        </p:txBody>
      </p:sp>
      <p:sp>
        <p:nvSpPr>
          <p:cNvPr id="78884" name="Line 36"/>
          <p:cNvSpPr>
            <a:spLocks noChangeShapeType="1"/>
          </p:cNvSpPr>
          <p:nvPr/>
        </p:nvSpPr>
        <p:spPr bwMode="auto">
          <a:xfrm>
            <a:off x="5181600" y="2133600"/>
            <a:ext cx="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85" name="Line 37"/>
          <p:cNvSpPr>
            <a:spLocks noChangeShapeType="1"/>
          </p:cNvSpPr>
          <p:nvPr/>
        </p:nvSpPr>
        <p:spPr bwMode="auto">
          <a:xfrm>
            <a:off x="6858000" y="2133600"/>
            <a:ext cx="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86" name="Line 38"/>
          <p:cNvSpPr>
            <a:spLocks noChangeShapeType="1"/>
          </p:cNvSpPr>
          <p:nvPr/>
        </p:nvSpPr>
        <p:spPr bwMode="auto">
          <a:xfrm>
            <a:off x="6858000" y="3276600"/>
            <a:ext cx="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87" name="Line 39"/>
          <p:cNvSpPr>
            <a:spLocks noChangeShapeType="1"/>
          </p:cNvSpPr>
          <p:nvPr/>
        </p:nvSpPr>
        <p:spPr bwMode="auto">
          <a:xfrm>
            <a:off x="5181600" y="3352800"/>
            <a:ext cx="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88" name="Line 40"/>
          <p:cNvSpPr>
            <a:spLocks noChangeShapeType="1"/>
          </p:cNvSpPr>
          <p:nvPr/>
        </p:nvSpPr>
        <p:spPr bwMode="auto">
          <a:xfrm flipH="1">
            <a:off x="6324600" y="4267200"/>
            <a:ext cx="5334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89" name="Line 41"/>
          <p:cNvSpPr>
            <a:spLocks noChangeShapeType="1"/>
          </p:cNvSpPr>
          <p:nvPr/>
        </p:nvSpPr>
        <p:spPr bwMode="auto">
          <a:xfrm>
            <a:off x="5257800" y="4267200"/>
            <a:ext cx="5334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90" name="Line 42"/>
          <p:cNvSpPr>
            <a:spLocks noChangeShapeType="1"/>
          </p:cNvSpPr>
          <p:nvPr/>
        </p:nvSpPr>
        <p:spPr bwMode="auto">
          <a:xfrm>
            <a:off x="6324600" y="5334000"/>
            <a:ext cx="5334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91" name="Line 43"/>
          <p:cNvSpPr>
            <a:spLocks noChangeShapeType="1"/>
          </p:cNvSpPr>
          <p:nvPr/>
        </p:nvSpPr>
        <p:spPr bwMode="auto">
          <a:xfrm flipH="1">
            <a:off x="5257800" y="5334000"/>
            <a:ext cx="5334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92" name="Line 44"/>
          <p:cNvSpPr>
            <a:spLocks noChangeShapeType="1"/>
          </p:cNvSpPr>
          <p:nvPr/>
        </p:nvSpPr>
        <p:spPr bwMode="auto">
          <a:xfrm flipV="1">
            <a:off x="1447800" y="4724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93" name="Line 45"/>
          <p:cNvSpPr>
            <a:spLocks noChangeShapeType="1"/>
          </p:cNvSpPr>
          <p:nvPr/>
        </p:nvSpPr>
        <p:spPr bwMode="auto">
          <a:xfrm flipH="1">
            <a:off x="7391400" y="30226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94" name="Text Box 46"/>
          <p:cNvSpPr txBox="1">
            <a:spLocks noChangeArrowheads="1"/>
          </p:cNvSpPr>
          <p:nvPr/>
        </p:nvSpPr>
        <p:spPr bwMode="auto">
          <a:xfrm>
            <a:off x="5943600" y="127000"/>
            <a:ext cx="1295400" cy="425450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000" b="1">
                <a:latin typeface="Angsana New" pitchFamily="18" charset="-34"/>
              </a:rPr>
              <a:t>ผู้รับ (นายมาก)</a:t>
            </a:r>
          </a:p>
        </p:txBody>
      </p:sp>
      <p:sp>
        <p:nvSpPr>
          <p:cNvPr id="78895" name="AutoShape 47"/>
          <p:cNvSpPr>
            <a:spLocks noChangeArrowheads="1"/>
          </p:cNvSpPr>
          <p:nvPr/>
        </p:nvSpPr>
        <p:spPr bwMode="auto">
          <a:xfrm>
            <a:off x="3886200" y="14478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96" name="Text Box 48"/>
          <p:cNvSpPr txBox="1">
            <a:spLocks noChangeArrowheads="1"/>
          </p:cNvSpPr>
          <p:nvPr/>
        </p:nvSpPr>
        <p:spPr bwMode="auto">
          <a:xfrm>
            <a:off x="3810000" y="1508125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400">
                <a:solidFill>
                  <a:schemeClr val="folHlink"/>
                </a:solidFill>
                <a:latin typeface="Angsana New" pitchFamily="18" charset="-34"/>
              </a:rPr>
              <a:t>ส่ง</a:t>
            </a:r>
          </a:p>
        </p:txBody>
      </p:sp>
      <p:sp>
        <p:nvSpPr>
          <p:cNvPr id="78897" name="Line 49"/>
          <p:cNvSpPr>
            <a:spLocks noChangeShapeType="1"/>
          </p:cNvSpPr>
          <p:nvPr/>
        </p:nvSpPr>
        <p:spPr bwMode="auto">
          <a:xfrm>
            <a:off x="3200400" y="62484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98" name="Line 50"/>
          <p:cNvSpPr>
            <a:spLocks noChangeShapeType="1"/>
          </p:cNvSpPr>
          <p:nvPr/>
        </p:nvSpPr>
        <p:spPr bwMode="auto">
          <a:xfrm flipV="1">
            <a:off x="3581400" y="1752600"/>
            <a:ext cx="0" cy="449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99" name="Line 51"/>
          <p:cNvSpPr>
            <a:spLocks noChangeShapeType="1"/>
          </p:cNvSpPr>
          <p:nvPr/>
        </p:nvSpPr>
        <p:spPr bwMode="auto">
          <a:xfrm>
            <a:off x="3048000" y="1752600"/>
            <a:ext cx="838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8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8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animBg="1" autoUpdateAnimBg="0"/>
      <p:bldP spid="78851" grpId="0" animBg="1"/>
      <p:bldP spid="78852" grpId="0" autoUpdateAnimBg="0"/>
      <p:bldP spid="78853" grpId="0" animBg="1" autoUpdateAnimBg="0"/>
      <p:bldP spid="78854" grpId="0" animBg="1" autoUpdateAnimBg="0"/>
      <p:bldP spid="78855" grpId="0" build="p" autoUpdateAnimBg="0"/>
      <p:bldP spid="78856" grpId="0" autoUpdateAnimBg="0"/>
      <p:bldP spid="78857" grpId="0" animBg="1" autoUpdateAnimBg="0"/>
      <p:bldP spid="78858" grpId="0" autoUpdateAnimBg="0"/>
      <p:bldP spid="78859" grpId="0" animBg="1" autoUpdateAnimBg="0"/>
      <p:bldP spid="78860" grpId="0" autoUpdateAnimBg="0"/>
      <p:bldP spid="78861" grpId="0" animBg="1" autoUpdateAnimBg="0"/>
      <p:bldP spid="78862" grpId="0" animBg="1"/>
      <p:bldP spid="78863" grpId="0" animBg="1"/>
      <p:bldP spid="78864" grpId="0" animBg="1"/>
      <p:bldP spid="78865" grpId="0" animBg="1"/>
      <p:bldP spid="78866" grpId="0" animBg="1" autoUpdateAnimBg="0"/>
      <p:bldP spid="78867" grpId="0" animBg="1" autoUpdateAnimBg="0"/>
      <p:bldP spid="78868" grpId="0" animBg="1"/>
      <p:bldP spid="78869" grpId="0" autoUpdateAnimBg="0"/>
      <p:bldP spid="78870" grpId="0" animBg="1" autoUpdateAnimBg="0"/>
      <p:bldP spid="78871" grpId="0" animBg="1" autoUpdateAnimBg="0"/>
      <p:bldP spid="78872" grpId="0" animBg="1"/>
      <p:bldP spid="78873" grpId="0" autoUpdateAnimBg="0"/>
      <p:bldP spid="78874" grpId="0" animBg="1" autoUpdateAnimBg="0"/>
      <p:bldP spid="78875" grpId="0" autoUpdateAnimBg="0"/>
      <p:bldP spid="78876" grpId="0" animBg="1" autoUpdateAnimBg="0"/>
      <p:bldP spid="78877" grpId="0" autoUpdateAnimBg="0"/>
      <p:bldP spid="78878" grpId="0" animBg="1"/>
      <p:bldP spid="78879" grpId="0" animBg="1"/>
      <p:bldP spid="78880" grpId="0" autoUpdateAnimBg="0"/>
      <p:bldP spid="78881" grpId="0" autoUpdateAnimBg="0"/>
      <p:bldP spid="78882" grpId="0" autoUpdateAnimBg="0"/>
      <p:bldP spid="78883" grpId="0" autoUpdateAnimBg="0"/>
      <p:bldP spid="78884" grpId="0" animBg="1"/>
      <p:bldP spid="78885" grpId="0" animBg="1"/>
      <p:bldP spid="78886" grpId="0" animBg="1"/>
      <p:bldP spid="78887" grpId="0" animBg="1"/>
      <p:bldP spid="78888" grpId="0" animBg="1"/>
      <p:bldP spid="78889" grpId="0" animBg="1"/>
      <p:bldP spid="78890" grpId="0" animBg="1"/>
      <p:bldP spid="78891" grpId="0" animBg="1"/>
      <p:bldP spid="78892" grpId="0" animBg="1"/>
      <p:bldP spid="78893" grpId="0" animBg="1"/>
      <p:bldP spid="78894" grpId="0" animBg="1" autoUpdateAnimBg="0"/>
      <p:bldP spid="78895" grpId="0" animBg="1"/>
      <p:bldP spid="78896" grpId="0" autoUpdateAnimBg="0"/>
      <p:bldP spid="78897" grpId="0" animBg="1"/>
      <p:bldP spid="78898" grpId="0" animBg="1"/>
      <p:bldP spid="78899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3106C-EE10-4F54-9A91-5EDF59C225A9}" type="slidenum">
              <a:rPr lang="en-US" altLang="en-US"/>
              <a:pPr/>
              <a:t>46</a:t>
            </a:fld>
            <a:endParaRPr lang="th-TH" alt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ขั้นตอนการสร้างและลงลายมือชื่อดิจิตอล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7577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600" dirty="0"/>
              <a:t>1</a:t>
            </a:r>
            <a:r>
              <a:rPr lang="th-TH" sz="2600" dirty="0"/>
              <a:t>. นำเอาข้อมูลอิเล็กทรอนิกส์ที่เป็นต้นฉบับมาผ่านกระบวนการทางคณิตศาสตร์ที่เรียกว่า </a:t>
            </a:r>
            <a:r>
              <a:rPr lang="en-US" sz="2000" dirty="0"/>
              <a:t>Hash Function</a:t>
            </a:r>
            <a:r>
              <a:rPr lang="en-US" sz="2600" dirty="0"/>
              <a:t> </a:t>
            </a:r>
            <a:r>
              <a:rPr lang="th-TH" sz="2600" dirty="0"/>
              <a:t>จะได้ข้อมูลที่ย่อยแล้ว </a:t>
            </a:r>
            <a:r>
              <a:rPr lang="th-TH" sz="2000" dirty="0"/>
              <a:t>(</a:t>
            </a:r>
            <a:r>
              <a:rPr lang="en-US" sz="2000" dirty="0"/>
              <a:t>Digest</a:t>
            </a:r>
            <a:r>
              <a:rPr lang="th-TH" sz="2000" dirty="0"/>
              <a:t>)</a:t>
            </a:r>
          </a:p>
          <a:p>
            <a:pPr>
              <a:buFont typeface="Wingdings" pitchFamily="2" charset="2"/>
              <a:buNone/>
            </a:pPr>
            <a:r>
              <a:rPr lang="en-US" sz="2600" dirty="0"/>
              <a:t>2</a:t>
            </a:r>
            <a:r>
              <a:rPr lang="th-TH" sz="2600" dirty="0"/>
              <a:t>. เข้ารหัสด้วยกุญแจส่วนตัว </a:t>
            </a:r>
            <a:r>
              <a:rPr lang="th-TH" sz="2000" dirty="0"/>
              <a:t>(</a:t>
            </a:r>
            <a:r>
              <a:rPr lang="en-US" sz="2000" dirty="0"/>
              <a:t>Private key</a:t>
            </a:r>
            <a:r>
              <a:rPr lang="th-TH" sz="2000" dirty="0"/>
              <a:t>)</a:t>
            </a:r>
            <a:r>
              <a:rPr lang="th-TH" sz="2600" dirty="0"/>
              <a:t> ของผู้ส่งเอง เปรียบเสมือนการลงลายมือชื่อของผู้ส่ง จะได้ ลายมือชื่ออิเล็กทรอนิกส์</a:t>
            </a:r>
          </a:p>
          <a:p>
            <a:pPr>
              <a:buFont typeface="Wingdings" pitchFamily="2" charset="2"/>
              <a:buNone/>
            </a:pPr>
            <a:r>
              <a:rPr lang="en-US" sz="2600" dirty="0"/>
              <a:t>3</a:t>
            </a:r>
            <a:r>
              <a:rPr lang="th-TH" sz="2600" dirty="0"/>
              <a:t>. ส่งลายมือชื่ออิเล็กทรอกนิกส์ไปพร้อมกับข้อมูลอิเล็กทรอนิกส์ต้นฉบับไปยังผู้รับ</a:t>
            </a:r>
          </a:p>
          <a:p>
            <a:pPr>
              <a:buFont typeface="Wingdings" pitchFamily="2" charset="2"/>
              <a:buNone/>
            </a:pPr>
            <a:r>
              <a:rPr lang="en-US" sz="2600" dirty="0"/>
              <a:t>4</a:t>
            </a:r>
            <a:r>
              <a:rPr lang="th-TH" sz="2600" dirty="0"/>
              <a:t>. ผู้รับทำการตรวจสอบว่าข้อมูลที่ได้รับถูกแก้ไขระหว่างทางหรือไม่ โดยใช้วิธี </a:t>
            </a:r>
            <a:r>
              <a:rPr lang="en-US" sz="2000" dirty="0"/>
              <a:t>Digest</a:t>
            </a:r>
            <a:endParaRPr lang="th-TH" sz="2000" dirty="0"/>
          </a:p>
          <a:p>
            <a:pPr>
              <a:buFont typeface="Wingdings" pitchFamily="2" charset="2"/>
              <a:buNone/>
            </a:pPr>
            <a:r>
              <a:rPr lang="en-US" sz="2600" dirty="0"/>
              <a:t>5</a:t>
            </a:r>
            <a:r>
              <a:rPr lang="th-TH" sz="2600" dirty="0"/>
              <a:t>. นำรายมือชื่อมาถอดรหัสด้วยกุญแจสาธารณะของผู้ส่ง จะได้ข้อมูลที่ย่อยแล้วอีกอันหนึ่ง </a:t>
            </a:r>
          </a:p>
          <a:p>
            <a:pPr>
              <a:buFont typeface="Wingdings" pitchFamily="2" charset="2"/>
              <a:buNone/>
            </a:pPr>
            <a:r>
              <a:rPr lang="en-US" sz="2600" dirty="0"/>
              <a:t>6</a:t>
            </a:r>
            <a:r>
              <a:rPr lang="th-TH" sz="2600" dirty="0"/>
              <a:t>. เปรียบเทียบข้อมูลที่ย่อยแล้วทั้งสอง</a:t>
            </a:r>
          </a:p>
          <a:p>
            <a:pPr lvl="1"/>
            <a:r>
              <a:rPr lang="th-TH" sz="2200" dirty="0"/>
              <a:t>เหมือนกันแสดงว่าข้อมูลไม่ได้ถูกแก้ไข</a:t>
            </a:r>
          </a:p>
          <a:p>
            <a:pPr lvl="1"/>
            <a:r>
              <a:rPr lang="th-TH" sz="2200" dirty="0"/>
              <a:t>ต่างกันแสดงว่าข้อมูลถูกเปลี่ยนแปลงระหว่างทาง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FB2F-4DB9-4549-8081-B05D5A6916C8}" type="slidenum">
              <a:rPr lang="en-US" altLang="en-US"/>
              <a:pPr/>
              <a:t>47</a:t>
            </a:fld>
            <a:endParaRPr lang="th-TH" alt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ข้อสังเกตุการสร้างและลงลายมือชื่อดิจิตอล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ลายมือชื่อดิจิทัลจะแตกต่างกันไปตามข้อมูลต้นฉบับและบุคคลที่จะลงลายมือชื่อ ไม่เหมือนกับลายมือชื่อทั่วไปที่จะต้องเหมือนกันสำหรับบุคคลนั้นๆ ไม่ขึ้นอยู่กับเอกสาร </a:t>
            </a:r>
          </a:p>
          <a:p>
            <a:r>
              <a:rPr lang="th-TH" dirty="0"/>
              <a:t>กระบวนการที่ใช้จะมีลักษณะคล้ายคลึงกับการเข้ารหัสแบบอสมมาตร แต่การเข้ารหัสจะใช้ กุญแจส่วนตัวของผู้ส่ง และ การถอดรหัสจะใช้ กุญแจสาธารณะของผู้ส่ง ซึ่งสลับกันกับ การเข้าและถอดรหัสแบบกุญแจอสมมาตร ในการรักษาข้อมูลให้เป็นความลับ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667BD-11A5-41AA-BC64-F7C526167E14}" type="slidenum">
              <a:rPr lang="en-US" altLang="en-US"/>
              <a:pPr/>
              <a:t>48</a:t>
            </a:fld>
            <a:endParaRPr lang="th-TH" alt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ปัญหาการสร้างและลงลายมือชื่อดิจิตอล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ถึงแม้จะสามารถสร้างและตรวจสอบลายมือชื่อได้ แต่จะมั่นใจได้อย่างไรในเมื่อกุญแจคู่สร้างขึ้นโดยอยู่ในความรู้เห็นของผู้ใช้ลายมือชื่อดิจิตัลเท่านั้น</a:t>
            </a:r>
          </a:p>
          <a:p>
            <a:r>
              <a:rPr lang="th-TH" dirty="0"/>
              <a:t>ใครจะเป็นผู้ดูแลการจัดการกับกุญแจสาธารณะซึ่งมีเป็นจำนวนมาก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56B3-532A-4B42-A151-F2A6CBD22FB7}" type="slidenum">
              <a:rPr lang="en-US" altLang="en-US"/>
              <a:pPr/>
              <a:t>49</a:t>
            </a:fld>
            <a:endParaRPr lang="th-TH" alt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229600" cy="1143000"/>
          </a:xfrm>
        </p:spPr>
        <p:txBody>
          <a:bodyPr/>
          <a:lstStyle/>
          <a:p>
            <a:r>
              <a:rPr lang="th-TH" b="0">
                <a:cs typeface="Tahoma" pitchFamily="34" charset="0"/>
              </a:rPr>
              <a:t>ทางแก้ปัญหาการยืนยันตัวบุคคล</a:t>
            </a:r>
          </a:p>
        </p:txBody>
      </p:sp>
      <p:graphicFrame>
        <p:nvGraphicFramePr>
          <p:cNvPr id="100355" name="Object 3"/>
          <p:cNvGraphicFramePr>
            <a:graphicFrameLocks noChangeAspect="1"/>
          </p:cNvGraphicFramePr>
          <p:nvPr/>
        </p:nvGraphicFramePr>
        <p:xfrm>
          <a:off x="3505200" y="1828800"/>
          <a:ext cx="2060575" cy="2152650"/>
        </p:xfrm>
        <a:graphic>
          <a:graphicData uri="http://schemas.openxmlformats.org/presentationml/2006/ole">
            <p:oleObj spid="_x0000_s100355" name="Clip" r:id="rId3" imgW="3244320" imgH="3390840" progId="">
              <p:embed/>
            </p:oleObj>
          </a:graphicData>
        </a:graphic>
      </p:graphicFrame>
      <p:graphicFrame>
        <p:nvGraphicFramePr>
          <p:cNvPr id="100356" name="Object 4"/>
          <p:cNvGraphicFramePr>
            <a:graphicFrameLocks noChangeAspect="1"/>
          </p:cNvGraphicFramePr>
          <p:nvPr/>
        </p:nvGraphicFramePr>
        <p:xfrm>
          <a:off x="827088" y="1470025"/>
          <a:ext cx="1077912" cy="2319338"/>
        </p:xfrm>
        <a:graphic>
          <a:graphicData uri="http://schemas.openxmlformats.org/presentationml/2006/ole">
            <p:oleObj spid="_x0000_s100356" name="Clip" r:id="rId4" imgW="1857600" imgH="3995640" progId="">
              <p:embed/>
            </p:oleObj>
          </a:graphicData>
        </a:graphic>
      </p:graphicFrame>
      <p:graphicFrame>
        <p:nvGraphicFramePr>
          <p:cNvPr id="100357" name="Object 5"/>
          <p:cNvGraphicFramePr>
            <a:graphicFrameLocks noChangeAspect="1"/>
          </p:cNvGraphicFramePr>
          <p:nvPr/>
        </p:nvGraphicFramePr>
        <p:xfrm>
          <a:off x="7380288" y="1412875"/>
          <a:ext cx="1042987" cy="2243138"/>
        </p:xfrm>
        <a:graphic>
          <a:graphicData uri="http://schemas.openxmlformats.org/presentationml/2006/ole">
            <p:oleObj spid="_x0000_s100357" name="Clip" r:id="rId5" imgW="1857600" imgH="3995640" progId="">
              <p:embed/>
            </p:oleObj>
          </a:graphicData>
        </a:graphic>
      </p:graphicFrame>
      <p:sp>
        <p:nvSpPr>
          <p:cNvPr id="100358" name="Text Box 6"/>
          <p:cNvSpPr txBox="1">
            <a:spLocks noChangeArrowheads="1"/>
          </p:cNvSpPr>
          <p:nvPr/>
        </p:nvSpPr>
        <p:spPr bwMode="auto">
          <a:xfrm>
            <a:off x="2819400" y="2438400"/>
            <a:ext cx="3886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4000">
                <a:latin typeface="Angsana New" pitchFamily="18" charset="-34"/>
              </a:rPr>
              <a:t>กลไกทางเทคโนโลยี</a:t>
            </a:r>
          </a:p>
        </p:txBody>
      </p:sp>
      <p:graphicFrame>
        <p:nvGraphicFramePr>
          <p:cNvPr id="100359" name="Object 7"/>
          <p:cNvGraphicFramePr>
            <a:graphicFrameLocks noChangeAspect="1"/>
          </p:cNvGraphicFramePr>
          <p:nvPr/>
        </p:nvGraphicFramePr>
        <p:xfrm>
          <a:off x="3733800" y="4953000"/>
          <a:ext cx="1782763" cy="1608138"/>
        </p:xfrm>
        <a:graphic>
          <a:graphicData uri="http://schemas.openxmlformats.org/presentationml/2006/ole">
            <p:oleObj spid="_x0000_s100359" name="Clip" r:id="rId6" imgW="3717360" imgH="3352320" progId="">
              <p:embed/>
            </p:oleObj>
          </a:graphicData>
        </a:graphic>
      </p:graphicFrame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3352800" y="4495800"/>
            <a:ext cx="1143000" cy="579438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200">
                <a:latin typeface="Angsana New" pitchFamily="18" charset="-34"/>
              </a:rPr>
              <a:t>เชื่อมั่น</a:t>
            </a: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5562600" y="4876800"/>
            <a:ext cx="32004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>
                <a:latin typeface="Angsana New" pitchFamily="18" charset="-34"/>
              </a:rPr>
              <a:t>             บุคคลที่ 3</a:t>
            </a:r>
          </a:p>
          <a:p>
            <a:pPr>
              <a:spcBef>
                <a:spcPct val="50000"/>
              </a:spcBef>
            </a:pPr>
            <a:r>
              <a:rPr lang="th-TH" sz="2800">
                <a:latin typeface="Angsana New" pitchFamily="18" charset="-34"/>
              </a:rPr>
              <a:t>ทำหน้าที่ตรวจสอบประวัติ</a:t>
            </a:r>
          </a:p>
          <a:p>
            <a:pPr>
              <a:spcBef>
                <a:spcPct val="50000"/>
              </a:spcBef>
            </a:pPr>
            <a:r>
              <a:rPr lang="th-TH" sz="2800">
                <a:latin typeface="Angsana New" pitchFamily="18" charset="-34"/>
              </a:rPr>
              <a:t>ส่วนตัวของผู้สร้างลายมือชื่อ</a:t>
            </a:r>
          </a:p>
        </p:txBody>
      </p:sp>
      <p:sp>
        <p:nvSpPr>
          <p:cNvPr id="100362" name="Line 10"/>
          <p:cNvSpPr>
            <a:spLocks noChangeShapeType="1"/>
          </p:cNvSpPr>
          <p:nvPr/>
        </p:nvSpPr>
        <p:spPr bwMode="auto">
          <a:xfrm flipH="1" flipV="1">
            <a:off x="1828800" y="4038600"/>
            <a:ext cx="1676400" cy="1371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63" name="Line 11"/>
          <p:cNvSpPr>
            <a:spLocks noChangeShapeType="1"/>
          </p:cNvSpPr>
          <p:nvPr/>
        </p:nvSpPr>
        <p:spPr bwMode="auto">
          <a:xfrm flipV="1">
            <a:off x="5638800" y="3810000"/>
            <a:ext cx="1981200" cy="1600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64" name="Line 12"/>
          <p:cNvSpPr>
            <a:spLocks noChangeShapeType="1"/>
          </p:cNvSpPr>
          <p:nvPr/>
        </p:nvSpPr>
        <p:spPr bwMode="auto">
          <a:xfrm flipV="1">
            <a:off x="2590800" y="1524000"/>
            <a:ext cx="4343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91794-B305-479F-A6C4-F74EA6F18C99}" type="slidenum">
              <a:rPr lang="en-US" altLang="en-US"/>
              <a:pPr/>
              <a:t>5</a:t>
            </a:fld>
            <a:endParaRPr lang="th-TH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ผู้เจาะระบบรักษาความปลอดภัย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h-TH" b="1" dirty="0"/>
              <a:t>	ผู้เจาะระบบรักษาความปลอดภัย</a:t>
            </a:r>
            <a:r>
              <a:rPr lang="th-TH" dirty="0"/>
              <a:t> คือ</a:t>
            </a:r>
            <a:r>
              <a:rPr lang="th-TH" dirty="0">
                <a:latin typeface="Angsana New" pitchFamily="18" charset="-34"/>
              </a:rPr>
              <a:t>บุคคลที่ไม่มีสิทธิ์ในการเข้าใช้ระบบคอมพิวเตอร์ ลักลอบทำการเจาะระบบด้วยวิธีใดวิธีหนึ่ง</a:t>
            </a:r>
            <a:r>
              <a:rPr lang="th-TH" sz="3400" dirty="0">
                <a:cs typeface="Tahoma" pitchFamily="34" charset="0"/>
              </a:rPr>
              <a:t>  </a:t>
            </a:r>
            <a:r>
              <a:rPr lang="th-TH" dirty="0"/>
              <a:t>แบ่งเป็น </a:t>
            </a:r>
            <a:r>
              <a:rPr lang="en-US" dirty="0"/>
              <a:t>2</a:t>
            </a:r>
            <a:r>
              <a:rPr lang="th-TH" dirty="0"/>
              <a:t> ประเภทหลัก ๆ   ได้แก่</a:t>
            </a:r>
          </a:p>
          <a:p>
            <a:pPr lvl="1"/>
            <a:r>
              <a:rPr lang="en-US" dirty="0"/>
              <a:t> Hacker        </a:t>
            </a:r>
            <a:endParaRPr lang="th-TH" dirty="0"/>
          </a:p>
          <a:p>
            <a:pPr lvl="2"/>
            <a:r>
              <a:rPr lang="th-TH" dirty="0"/>
              <a:t>มีวัตถุประสงค์เพื่อทดสอบขีดความสามารถของระบบ</a:t>
            </a:r>
          </a:p>
          <a:p>
            <a:pPr lvl="1"/>
            <a:r>
              <a:rPr lang="en-US" dirty="0"/>
              <a:t> Cracker</a:t>
            </a:r>
            <a:endParaRPr lang="th-TH" dirty="0"/>
          </a:p>
          <a:p>
            <a:pPr lvl="2"/>
            <a:r>
              <a:rPr lang="th-TH" dirty="0"/>
              <a:t>มีวัตถุประสงค์เพื่อบุกรุกระบบเพื่อขโมยข้อมูลหรือทำลายข้อมูลผู้อื่นโดยผิดกฎหมาย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E15BF-D627-4DF7-9BBF-CDB6B1F41958}" type="slidenum">
              <a:rPr lang="en-US" altLang="en-US"/>
              <a:pPr/>
              <a:t>50</a:t>
            </a:fld>
            <a:endParaRPr lang="th-TH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ใบรับรองดิจิตอล </a:t>
            </a:r>
            <a:r>
              <a:rPr lang="en-US"/>
              <a:t>Digital Certificate</a:t>
            </a:r>
            <a:endParaRPr lang="th-TH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sz="2600" dirty="0"/>
              <a:t>ออกแบบโดยองค์กรกลางที่เป็นที่เชื่อถือ เรียกว่า องค์กรรับรองความถูกต้อง (</a:t>
            </a:r>
            <a:r>
              <a:rPr lang="en-US" sz="2600" dirty="0"/>
              <a:t>Certification Authority</a:t>
            </a:r>
            <a:r>
              <a:rPr lang="th-TH" sz="2600" dirty="0"/>
              <a:t>)</a:t>
            </a:r>
          </a:p>
          <a:p>
            <a:pPr>
              <a:lnSpc>
                <a:spcPct val="90000"/>
              </a:lnSpc>
            </a:pPr>
            <a:r>
              <a:rPr lang="th-TH" sz="2600" dirty="0"/>
              <a:t>เลขประจำตัวดิจิตัลที่รับรองความเป็นเจ้าของ </a:t>
            </a:r>
            <a:r>
              <a:rPr lang="en-US" sz="2600" dirty="0"/>
              <a:t>web site</a:t>
            </a:r>
            <a:endParaRPr lang="th-TH" sz="2600" dirty="0"/>
          </a:p>
          <a:p>
            <a:pPr>
              <a:lnSpc>
                <a:spcPct val="90000"/>
              </a:lnSpc>
            </a:pPr>
            <a:r>
              <a:rPr lang="th-TH" sz="2600" dirty="0"/>
              <a:t>เมื่อเริ่มการเชื่อมต่อที่มีระบบรักษาความปลอดภัยกับ </a:t>
            </a:r>
            <a:r>
              <a:rPr lang="en-US" sz="2600" dirty="0"/>
              <a:t>web site</a:t>
            </a:r>
            <a:endParaRPr lang="th-TH" sz="2600" dirty="0"/>
          </a:p>
          <a:p>
            <a:pPr>
              <a:lnSpc>
                <a:spcPct val="90000"/>
              </a:lnSpc>
            </a:pPr>
            <a:r>
              <a:rPr lang="th-TH" sz="2600" dirty="0"/>
              <a:t>เบราว์เซอร์ที่ใช้จะเรียกสำเนาของใบรับรองดิจิตัลจาก </a:t>
            </a:r>
            <a:r>
              <a:rPr lang="en-US" sz="2600" dirty="0"/>
              <a:t>web server</a:t>
            </a:r>
            <a:endParaRPr lang="th-TH" sz="2600" dirty="0"/>
          </a:p>
          <a:p>
            <a:pPr>
              <a:lnSpc>
                <a:spcPct val="90000"/>
              </a:lnSpc>
            </a:pPr>
            <a:r>
              <a:rPr lang="th-TH" sz="2600" dirty="0"/>
              <a:t>มีกุญแจสาธารณะเพื่อเข้ารหัสข้อมูลที่ส่งผ่านไซต์นั้น</a:t>
            </a:r>
          </a:p>
          <a:p>
            <a:pPr>
              <a:lnSpc>
                <a:spcPct val="90000"/>
              </a:lnSpc>
            </a:pPr>
            <a:r>
              <a:rPr lang="th-TH" sz="2600" dirty="0"/>
              <a:t>ให้ความมั่นใจว่าติดต่อกับ </a:t>
            </a:r>
            <a:r>
              <a:rPr lang="en-US" sz="2600" dirty="0"/>
              <a:t>web site </a:t>
            </a:r>
            <a:r>
              <a:rPr lang="th-TH" sz="2600" dirty="0"/>
              <a:t>นั้นจริง</a:t>
            </a:r>
          </a:p>
          <a:p>
            <a:pPr>
              <a:lnSpc>
                <a:spcPct val="90000"/>
              </a:lnSpc>
            </a:pPr>
            <a:r>
              <a:rPr lang="th-TH" sz="2600" dirty="0"/>
              <a:t>ป้องกันการขโมยข้อมูลลูกค้าจากไซต์อื่น (</a:t>
            </a:r>
            <a:r>
              <a:rPr lang="en-US" sz="2600" dirty="0"/>
              <a:t>spoofing</a:t>
            </a:r>
            <a:r>
              <a:rPr lang="th-TH" sz="2600" dirty="0"/>
              <a:t>)</a:t>
            </a:r>
          </a:p>
          <a:p>
            <a:pPr>
              <a:lnSpc>
                <a:spcPct val="90000"/>
              </a:lnSpc>
            </a:pPr>
            <a:r>
              <a:rPr lang="th-TH" sz="2600" dirty="0"/>
              <a:t>ยืนยันในการทำธุรกรรมว่าเป็นบุคคลจริง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29833-8598-4DAF-BE0B-6CBB8E1B630B}" type="slidenum">
              <a:rPr lang="en-US" altLang="en-US"/>
              <a:pPr/>
              <a:t>51</a:t>
            </a:fld>
            <a:endParaRPr lang="th-TH" alt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ประเภทของใบรับรองดิจิตอล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ประเภทของใบรับรองดิจิตอล โดยทั่วไป แบ่ง ได้ ดังนี้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1</a:t>
            </a:r>
            <a:r>
              <a:rPr lang="th-TH" dirty="0"/>
              <a:t>. </a:t>
            </a:r>
            <a:r>
              <a:rPr lang="th-TH" sz="3000" b="1" dirty="0"/>
              <a:t>ใบรับรองสำหรับบุคคล</a:t>
            </a:r>
            <a:r>
              <a:rPr lang="th-TH" dirty="0"/>
              <a:t>  เหมาะสำหรับบุคคลทั่วไปที่ต้องการสื่อสารอินเทอร์เน็ตปลอดภัย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/>
              <a:t>2</a:t>
            </a:r>
            <a:r>
              <a:rPr lang="th-TH" dirty="0" smtClean="0"/>
              <a:t>. </a:t>
            </a:r>
            <a:r>
              <a:rPr lang="th-TH" sz="3000" b="1" dirty="0" smtClean="0"/>
              <a:t>ใบรับรองสำหรับเครื่องแม่ข่าย</a:t>
            </a:r>
            <a:r>
              <a:rPr lang="th-TH" dirty="0" smtClean="0"/>
              <a:t> เหมาะสำหรับหน่วยงานที่ต้องการสร้างความเชื่อมั่นในการเผยแพร่ข้อมูลแก่บุคคล     ทั่วไป หรือการทำธุรกรรม </a:t>
            </a:r>
            <a:r>
              <a:rPr lang="en-US" sz="2200" dirty="0" smtClean="0"/>
              <a:t>E</a:t>
            </a:r>
            <a:r>
              <a:rPr lang="th-TH" sz="2200" dirty="0" smtClean="0"/>
              <a:t>-</a:t>
            </a:r>
            <a:r>
              <a:rPr lang="en-US" sz="2200" dirty="0" smtClean="0"/>
              <a:t>Commerce</a:t>
            </a:r>
            <a:endParaRPr lang="th-TH" sz="2200" dirty="0"/>
          </a:p>
          <a:p>
            <a:endParaRPr lang="th-TH" sz="2600" dirty="0"/>
          </a:p>
          <a:p>
            <a:endParaRPr lang="th-TH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6172B-C0AB-4BC2-83B0-3090CCC1A51C}" type="slidenum">
              <a:rPr lang="en-US" altLang="en-US"/>
              <a:pPr/>
              <a:t>52</a:t>
            </a:fld>
            <a:endParaRPr lang="th-TH" alt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ใบรับรองอิเล็กทรอนิกส์ (</a:t>
            </a:r>
            <a:r>
              <a:rPr lang="en-US"/>
              <a:t>Electronic Certificate</a:t>
            </a:r>
            <a:r>
              <a:rPr lang="th-TH"/>
              <a:t>)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h-TH" sz="3400" dirty="0"/>
              <a:t>รายละเอียดของใบรับรองอิเล็กทรอนิกส์ ประกอบด้วย</a:t>
            </a:r>
          </a:p>
          <a:p>
            <a:pPr>
              <a:lnSpc>
                <a:spcPct val="90000"/>
              </a:lnSpc>
            </a:pPr>
            <a:r>
              <a:rPr lang="th-TH" dirty="0"/>
              <a:t>ข้อมูลระบุที่ได้รับการรับรอง ได้แก่ ชื่อ องค์กร ที่อยู่</a:t>
            </a:r>
          </a:p>
          <a:p>
            <a:pPr>
              <a:lnSpc>
                <a:spcPct val="90000"/>
              </a:lnSpc>
            </a:pPr>
            <a:r>
              <a:rPr lang="th-TH" dirty="0"/>
              <a:t>ข้อมูลระบุผู้ออกใบรับรอง ได้แก่ ลายมือชื่อดิจิทัลขององค์กรที่ออกใบรับรอง และหมายเลขประจำตัวของผู้ออกใบรับรอง</a:t>
            </a:r>
          </a:p>
          <a:p>
            <a:pPr>
              <a:lnSpc>
                <a:spcPct val="90000"/>
              </a:lnSpc>
            </a:pPr>
            <a:r>
              <a:rPr lang="th-TH" dirty="0"/>
              <a:t>กุญแจสาธารณะของผู้ที่ได้รับการรับรอง</a:t>
            </a:r>
          </a:p>
          <a:p>
            <a:pPr>
              <a:lnSpc>
                <a:spcPct val="90000"/>
              </a:lnSpc>
            </a:pPr>
            <a:r>
              <a:rPr lang="th-TH" dirty="0"/>
              <a:t>วันหมดอายุของใบรับรองอิเล็กทรอนิกส์</a:t>
            </a:r>
          </a:p>
          <a:p>
            <a:pPr>
              <a:lnSpc>
                <a:spcPct val="90000"/>
              </a:lnSpc>
            </a:pPr>
            <a:r>
              <a:rPr lang="th-TH" dirty="0"/>
              <a:t>ระดับชั้นของใบรับรองดิจิทัล ซึ่งมี </a:t>
            </a:r>
            <a:r>
              <a:rPr lang="en-US" dirty="0"/>
              <a:t>4</a:t>
            </a:r>
            <a:r>
              <a:rPr lang="th-TH" dirty="0"/>
              <a:t> ระดับ ในระดับ</a:t>
            </a:r>
            <a:r>
              <a:rPr lang="en-US" dirty="0"/>
              <a:t>4</a:t>
            </a:r>
            <a:r>
              <a:rPr lang="th-TH" dirty="0"/>
              <a:t> เป็นระดับที่มีการตรวจสอบเข้มงวดที่สุด และต้องการข้อมูลมากที่สุด</a:t>
            </a:r>
          </a:p>
          <a:p>
            <a:pPr>
              <a:lnSpc>
                <a:spcPct val="90000"/>
              </a:lnSpc>
            </a:pPr>
            <a:r>
              <a:rPr lang="th-TH" dirty="0"/>
              <a:t>หมายเลขประจำตัวของใบรับรองอิเล็กทรอนิกส์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16772-54DE-4A6F-A456-DD81D9EDEFDE}" type="slidenum">
              <a:rPr lang="en-US" altLang="en-US"/>
              <a:pPr/>
              <a:t>53</a:t>
            </a:fld>
            <a:endParaRPr lang="th-TH" altLang="en-US"/>
          </a:p>
        </p:txBody>
      </p:sp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609600" y="228600"/>
            <a:ext cx="73152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4000" b="1">
                <a:solidFill>
                  <a:srgbClr val="009900"/>
                </a:solidFill>
                <a:latin typeface="EucrosiaUPC" pitchFamily="18" charset="-34"/>
              </a:rPr>
              <a:t>ใบรับรองอิเล็กทรอนิกส์ (Electronic</a:t>
            </a:r>
            <a:r>
              <a:rPr lang="th-TH" sz="4000" b="1">
                <a:solidFill>
                  <a:srgbClr val="009900"/>
                </a:solidFill>
                <a:latin typeface="EucrosiaUPC" pitchFamily="18" charset="-34"/>
              </a:rPr>
              <a:t> </a:t>
            </a:r>
            <a:r>
              <a:rPr lang="en-US" sz="4000" b="1">
                <a:solidFill>
                  <a:srgbClr val="009900"/>
                </a:solidFill>
                <a:latin typeface="EucrosiaUPC" pitchFamily="18" charset="-34"/>
              </a:rPr>
              <a:t>Certificate)</a:t>
            </a: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55563" y="3200400"/>
            <a:ext cx="50165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   </a:t>
            </a:r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304800" y="609600"/>
            <a:ext cx="8382000" cy="701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76250" indent="-476250" algn="ctr" eaLnBrk="0" hangingPunct="0">
              <a:spcBef>
                <a:spcPct val="15000"/>
              </a:spcBef>
              <a:buClr>
                <a:srgbClr val="CC0000"/>
              </a:buClr>
              <a:buFont typeface="Monotype Sorts" pitchFamily="2" charset="2"/>
              <a:buNone/>
            </a:pPr>
            <a:r>
              <a:rPr lang="th-TH" sz="4000" b="1" u="sng">
                <a:solidFill>
                  <a:srgbClr val="0000FF"/>
                </a:solidFill>
                <a:latin typeface="Angsana New" pitchFamily="18" charset="-34"/>
              </a:rPr>
              <a:t> ตัวอย่าง</a:t>
            </a:r>
            <a:endParaRPr lang="th-TH" sz="3600" b="1">
              <a:solidFill>
                <a:srgbClr val="660033"/>
              </a:solidFill>
              <a:latin typeface="Angsana New" pitchFamily="18" charset="-34"/>
            </a:endParaRPr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8585200" y="6278563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sz="3200" b="1">
              <a:solidFill>
                <a:srgbClr val="FFFFFF"/>
              </a:solidFill>
              <a:latin typeface="FreesiaUPC" pitchFamily="34" charset="-34"/>
            </a:endParaRPr>
          </a:p>
        </p:txBody>
      </p:sp>
      <p:pic>
        <p:nvPicPr>
          <p:cNvPr id="84998" name="Picture 6"/>
          <p:cNvPicPr>
            <a:picLocks noChangeAspect="1" noChangeArrowheads="1"/>
          </p:cNvPicPr>
          <p:nvPr/>
        </p:nvPicPr>
        <p:blipFill>
          <a:blip r:embed="rId2"/>
          <a:srcRect t="3999" b="5333"/>
          <a:stretch>
            <a:fillRect/>
          </a:stretch>
        </p:blipFill>
        <p:spPr bwMode="auto">
          <a:xfrm>
            <a:off x="1143000" y="1219200"/>
            <a:ext cx="7162800" cy="48704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</p:pic>
      <p:grpSp>
        <p:nvGrpSpPr>
          <p:cNvPr id="84999" name="Group 7"/>
          <p:cNvGrpSpPr>
            <a:grpSpLocks/>
          </p:cNvGrpSpPr>
          <p:nvPr/>
        </p:nvGrpSpPr>
        <p:grpSpPr bwMode="auto">
          <a:xfrm>
            <a:off x="3886200" y="5562600"/>
            <a:ext cx="3352800" cy="1069975"/>
            <a:chOff x="2880" y="3456"/>
            <a:chExt cx="2112" cy="674"/>
          </a:xfrm>
        </p:grpSpPr>
        <p:sp>
          <p:nvSpPr>
            <p:cNvPr id="85000" name="Oval 8"/>
            <p:cNvSpPr>
              <a:spLocks noChangeArrowheads="1"/>
            </p:cNvSpPr>
            <p:nvPr/>
          </p:nvSpPr>
          <p:spPr bwMode="auto">
            <a:xfrm>
              <a:off x="4512" y="3456"/>
              <a:ext cx="480" cy="384"/>
            </a:xfrm>
            <a:prstGeom prst="ellips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1" name="Text Box 9"/>
            <p:cNvSpPr txBox="1">
              <a:spLocks noChangeArrowheads="1"/>
            </p:cNvSpPr>
            <p:nvPr/>
          </p:nvSpPr>
          <p:spPr bwMode="auto">
            <a:xfrm>
              <a:off x="2880" y="3600"/>
              <a:ext cx="1344" cy="530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th-TH" sz="2400" b="1">
                  <a:solidFill>
                    <a:srgbClr val="0000FF"/>
                  </a:solidFill>
                  <a:latin typeface="Angsana New" pitchFamily="18" charset="-34"/>
                </a:rPr>
                <a:t>คลิ๊กรูปกุญแจ เพื่อดู    ใบรับรองอิเล็อทรอนิกส์</a:t>
              </a:r>
            </a:p>
          </p:txBody>
        </p:sp>
        <p:sp>
          <p:nvSpPr>
            <p:cNvPr id="85002" name="Line 10"/>
            <p:cNvSpPr>
              <a:spLocks noChangeShapeType="1"/>
            </p:cNvSpPr>
            <p:nvPr/>
          </p:nvSpPr>
          <p:spPr bwMode="auto">
            <a:xfrm flipV="1">
              <a:off x="4224" y="3744"/>
              <a:ext cx="336" cy="96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5003" name="Oval 11"/>
          <p:cNvSpPr>
            <a:spLocks noChangeArrowheads="1"/>
          </p:cNvSpPr>
          <p:nvPr/>
        </p:nvSpPr>
        <p:spPr bwMode="auto">
          <a:xfrm>
            <a:off x="1524000" y="1600200"/>
            <a:ext cx="762000" cy="609600"/>
          </a:xfrm>
          <a:prstGeom prst="ellips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004" name="Text Box 12"/>
          <p:cNvSpPr txBox="1">
            <a:spLocks noChangeArrowheads="1"/>
          </p:cNvSpPr>
          <p:nvPr/>
        </p:nvSpPr>
        <p:spPr bwMode="auto">
          <a:xfrm>
            <a:off x="228600" y="4191000"/>
            <a:ext cx="2133600" cy="120650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ngsana New" pitchFamily="18" charset="-34"/>
              </a:rPr>
              <a:t>https </a:t>
            </a:r>
            <a:r>
              <a:rPr lang="th-TH" sz="2400" b="1">
                <a:solidFill>
                  <a:srgbClr val="0000FF"/>
                </a:solidFill>
                <a:latin typeface="Angsana New" pitchFamily="18" charset="-34"/>
              </a:rPr>
              <a:t>เป็นการแสดงว่ามีระบบเข้ารหัสรักษาความปลอดภัย</a:t>
            </a:r>
          </a:p>
        </p:txBody>
      </p:sp>
      <p:sp>
        <p:nvSpPr>
          <p:cNvPr id="85005" name="Line 13"/>
          <p:cNvSpPr>
            <a:spLocks noChangeShapeType="1"/>
          </p:cNvSpPr>
          <p:nvPr/>
        </p:nvSpPr>
        <p:spPr bwMode="auto">
          <a:xfrm flipV="1">
            <a:off x="1905000" y="2133600"/>
            <a:ext cx="0" cy="1981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639E8-61C8-41DF-A15A-8FCB107A274D}" type="slidenum">
              <a:rPr lang="en-US" altLang="en-US"/>
              <a:pPr/>
              <a:t>54</a:t>
            </a:fld>
            <a:endParaRPr lang="th-TH" altLang="en-US"/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828800" y="0"/>
            <a:ext cx="731520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4000" b="1">
                <a:solidFill>
                  <a:srgbClr val="009900"/>
                </a:solidFill>
                <a:latin typeface="EucrosiaUPC" pitchFamily="18" charset="-34"/>
              </a:rPr>
              <a:t>ใบรับรองอิเล็กทรอนิกส์ (Electronic</a:t>
            </a:r>
            <a:r>
              <a:rPr lang="th-TH" sz="4000" b="1">
                <a:solidFill>
                  <a:srgbClr val="009900"/>
                </a:solidFill>
                <a:latin typeface="EucrosiaUPC" pitchFamily="18" charset="-34"/>
              </a:rPr>
              <a:t> </a:t>
            </a:r>
            <a:r>
              <a:rPr lang="en-US" sz="4000" b="1">
                <a:solidFill>
                  <a:srgbClr val="009900"/>
                </a:solidFill>
                <a:latin typeface="EucrosiaUPC" pitchFamily="18" charset="-34"/>
              </a:rPr>
              <a:t>Certificate)</a:t>
            </a: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55563" y="3200400"/>
            <a:ext cx="501650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ucrosiaUPC" pitchFamily="18" charset="-34"/>
              </a:rPr>
              <a:t>    </a:t>
            </a:r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304800" y="609600"/>
            <a:ext cx="8382000" cy="701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76250" indent="-476250" algn="ctr" eaLnBrk="0" hangingPunct="0">
              <a:spcBef>
                <a:spcPct val="15000"/>
              </a:spcBef>
              <a:buClr>
                <a:srgbClr val="CC0000"/>
              </a:buClr>
              <a:buFont typeface="Monotype Sorts" pitchFamily="2" charset="2"/>
              <a:buNone/>
            </a:pPr>
            <a:r>
              <a:rPr lang="th-TH" sz="4000" b="1" u="sng">
                <a:solidFill>
                  <a:srgbClr val="0000FF"/>
                </a:solidFill>
                <a:latin typeface="Angsana New" pitchFamily="18" charset="-34"/>
              </a:rPr>
              <a:t> ตัวอย่าง</a:t>
            </a:r>
            <a:endParaRPr lang="th-TH" sz="3600" b="1">
              <a:solidFill>
                <a:srgbClr val="660033"/>
              </a:solidFill>
              <a:latin typeface="Angsana New" pitchFamily="18" charset="-34"/>
            </a:endParaRPr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8585200" y="6278563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sz="3200" b="1">
              <a:solidFill>
                <a:srgbClr val="FFFFFF"/>
              </a:solidFill>
              <a:latin typeface="FreesiaUPC" pitchFamily="34" charset="-34"/>
            </a:endParaRPr>
          </a:p>
        </p:txBody>
      </p:sp>
      <p:pic>
        <p:nvPicPr>
          <p:cNvPr id="86022" name="Picture 6"/>
          <p:cNvPicPr>
            <a:picLocks noChangeAspect="1" noChangeArrowheads="1"/>
          </p:cNvPicPr>
          <p:nvPr/>
        </p:nvPicPr>
        <p:blipFill>
          <a:blip r:embed="rId2"/>
          <a:srcRect l="5000" t="6000" r="44000" b="10001"/>
          <a:stretch>
            <a:fillRect/>
          </a:stretch>
        </p:blipFill>
        <p:spPr bwMode="auto">
          <a:xfrm>
            <a:off x="228600" y="1295400"/>
            <a:ext cx="4071938" cy="5029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</p:pic>
      <p:pic>
        <p:nvPicPr>
          <p:cNvPr id="86023" name="Picture 7"/>
          <p:cNvPicPr>
            <a:picLocks noChangeAspect="1" noChangeArrowheads="1"/>
          </p:cNvPicPr>
          <p:nvPr/>
        </p:nvPicPr>
        <p:blipFill>
          <a:blip r:embed="rId3"/>
          <a:srcRect l="5000" t="6000" r="44000" b="10001"/>
          <a:stretch>
            <a:fillRect/>
          </a:stretch>
        </p:blipFill>
        <p:spPr bwMode="auto">
          <a:xfrm>
            <a:off x="4800600" y="1295400"/>
            <a:ext cx="4071938" cy="5029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8291-BC51-4EB4-B0C1-F8100FDF440A}" type="slidenum">
              <a:rPr lang="en-US" altLang="en-US"/>
              <a:pPr/>
              <a:t>55</a:t>
            </a:fld>
            <a:endParaRPr lang="th-TH" alt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SSL </a:t>
            </a:r>
            <a:r>
              <a:rPr lang="th-TH"/>
              <a:t>ระบบการเข้ารหัสเพื่อรักษาความปลอดภัยของ</a:t>
            </a:r>
            <a:r>
              <a:rPr lang="en-US"/>
              <a:t/>
            </a:r>
            <a:br>
              <a:rPr lang="en-US"/>
            </a:br>
            <a:r>
              <a:rPr lang="th-TH"/>
              <a:t>ข้อมูลบนเครือข่ายอินเทอร์เน็ต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พัฒนาจากรูปแบบ </a:t>
            </a:r>
            <a:r>
              <a:rPr lang="en-US" dirty="0"/>
              <a:t>PKI </a:t>
            </a:r>
            <a:r>
              <a:rPr lang="th-TH" dirty="0"/>
              <a:t>โดย </a:t>
            </a:r>
            <a:r>
              <a:rPr lang="en-US" dirty="0"/>
              <a:t>Netscape </a:t>
            </a:r>
            <a:r>
              <a:rPr lang="th-TH" dirty="0"/>
              <a:t>เรียกว่า </a:t>
            </a:r>
            <a:r>
              <a:rPr lang="en-US" dirty="0"/>
              <a:t>Secure Socket Layer </a:t>
            </a:r>
            <a:r>
              <a:rPr lang="th-TH" dirty="0"/>
              <a:t>(</a:t>
            </a:r>
            <a:r>
              <a:rPr lang="en-US" dirty="0"/>
              <a:t>SSL</a:t>
            </a:r>
            <a:r>
              <a:rPr lang="th-TH" dirty="0"/>
              <a:t>)</a:t>
            </a:r>
          </a:p>
          <a:p>
            <a:r>
              <a:rPr lang="th-TH" dirty="0"/>
              <a:t>ผู้ซื้อสามารถตรวจสอบตัวตนของผู้ขายก่อนได้จากใบรับรองอิเล็กทรอนิกส์ที่ผู้ขายขอจาก </a:t>
            </a:r>
            <a:r>
              <a:rPr lang="en-US" dirty="0"/>
              <a:t>CA </a:t>
            </a:r>
            <a:r>
              <a:rPr lang="th-TH" dirty="0"/>
              <a:t>แต่ส่วนใหญ่ผู้ขายไม่สามารถตรวจสอบตัวตนของผู้ซื้อได้เพราะผู้ซื้อไม่มีใบรับรองอิเล็กทรอนิกส์</a:t>
            </a:r>
          </a:p>
          <a:p>
            <a:r>
              <a:rPr lang="th-TH" dirty="0"/>
              <a:t>มีการเข้ารหัสข้อมูลที่ผู้ซื้อส่งให้กับผู้ขายผ่านเครือข่ายอินเทอร์เน็ต ดังนั้นจึงมีเฉพาะผู้ขายที่อ่านข้อความนั้นได้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241AD-4166-417C-9743-26E940F05B84}" type="slidenum">
              <a:rPr lang="en-US" altLang="en-US"/>
              <a:pPr/>
              <a:t>56</a:t>
            </a:fld>
            <a:endParaRPr lang="th-TH" altLang="en-US"/>
          </a:p>
        </p:txBody>
      </p:sp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304800" y="14288"/>
            <a:ext cx="7659688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buClr>
                <a:srgbClr val="FF0066"/>
              </a:buClr>
              <a:buFont typeface="Monotype Sorts" pitchFamily="2" charset="2"/>
              <a:buNone/>
            </a:pPr>
            <a:r>
              <a:rPr lang="th-TH" sz="3800" b="1">
                <a:solidFill>
                  <a:srgbClr val="669900"/>
                </a:solidFill>
                <a:latin typeface="Angsana New" pitchFamily="18" charset="-34"/>
              </a:rPr>
              <a:t>    ตัวอย่างหน้าจอที่แสดงว่าผู้ใช้งานกำลังใช้ระบบ </a:t>
            </a:r>
            <a:r>
              <a:rPr lang="en-US" sz="3800" b="1">
                <a:solidFill>
                  <a:srgbClr val="669900"/>
                </a:solidFill>
                <a:latin typeface="Angsana New" pitchFamily="18" charset="-34"/>
              </a:rPr>
              <a:t>SSL </a:t>
            </a:r>
            <a:r>
              <a:rPr lang="th-TH" sz="3800" b="1">
                <a:solidFill>
                  <a:srgbClr val="669900"/>
                </a:solidFill>
                <a:latin typeface="Angsana New" pitchFamily="18" charset="-34"/>
              </a:rPr>
              <a:t>อย</a:t>
            </a:r>
            <a:r>
              <a:rPr lang="th-TH" sz="3800">
                <a:solidFill>
                  <a:srgbClr val="669900"/>
                </a:solidFill>
                <a:latin typeface="Angsana New" pitchFamily="18" charset="-34"/>
              </a:rPr>
              <a:t>ู่</a:t>
            </a:r>
            <a:endParaRPr lang="en-US" sz="3800">
              <a:solidFill>
                <a:srgbClr val="669900"/>
              </a:solidFill>
              <a:latin typeface="Angsana New" pitchFamily="18" charset="-34"/>
            </a:endParaRPr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8585200" y="6278563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sz="3200" b="1">
              <a:solidFill>
                <a:srgbClr val="FFFFFF"/>
              </a:solidFill>
              <a:latin typeface="FreesiaUPC" pitchFamily="34" charset="-34"/>
            </a:endParaRPr>
          </a:p>
        </p:txBody>
      </p:sp>
      <p:pic>
        <p:nvPicPr>
          <p:cNvPr id="87044" name="Picture 4" descr="http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762000"/>
            <a:ext cx="7162800" cy="5170488"/>
          </a:xfrm>
          <a:prstGeom prst="rect">
            <a:avLst/>
          </a:prstGeom>
          <a:noFill/>
        </p:spPr>
      </p:pic>
      <p:grpSp>
        <p:nvGrpSpPr>
          <p:cNvPr id="87045" name="Group 5"/>
          <p:cNvGrpSpPr>
            <a:grpSpLocks/>
          </p:cNvGrpSpPr>
          <p:nvPr/>
        </p:nvGrpSpPr>
        <p:grpSpPr bwMode="auto">
          <a:xfrm>
            <a:off x="4572000" y="5486400"/>
            <a:ext cx="3352800" cy="1069975"/>
            <a:chOff x="2880" y="3456"/>
            <a:chExt cx="2112" cy="674"/>
          </a:xfrm>
        </p:grpSpPr>
        <p:sp>
          <p:nvSpPr>
            <p:cNvPr id="87046" name="Oval 6"/>
            <p:cNvSpPr>
              <a:spLocks noChangeArrowheads="1"/>
            </p:cNvSpPr>
            <p:nvPr/>
          </p:nvSpPr>
          <p:spPr bwMode="auto">
            <a:xfrm>
              <a:off x="4512" y="3456"/>
              <a:ext cx="480" cy="384"/>
            </a:xfrm>
            <a:prstGeom prst="ellips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47" name="Text Box 7"/>
            <p:cNvSpPr txBox="1">
              <a:spLocks noChangeArrowheads="1"/>
            </p:cNvSpPr>
            <p:nvPr/>
          </p:nvSpPr>
          <p:spPr bwMode="auto">
            <a:xfrm>
              <a:off x="2880" y="3600"/>
              <a:ext cx="1344" cy="530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th-TH" sz="2400" b="1">
                  <a:solidFill>
                    <a:srgbClr val="0000FF"/>
                  </a:solidFill>
                  <a:latin typeface="Angsana New" pitchFamily="18" charset="-34"/>
                </a:rPr>
                <a:t>จะแสดงข้อความ  </a:t>
              </a:r>
              <a:r>
                <a:rPr lang="en-US" sz="2400" b="1">
                  <a:solidFill>
                    <a:srgbClr val="0000FF"/>
                  </a:solidFill>
                  <a:latin typeface="Angsana New" pitchFamily="18" charset="-34"/>
                </a:rPr>
                <a:t>SSL Secured (128 Bits)</a:t>
              </a:r>
              <a:endParaRPr lang="th-TH" sz="2400" b="1">
                <a:solidFill>
                  <a:srgbClr val="0000FF"/>
                </a:solidFill>
                <a:latin typeface="Angsana New" pitchFamily="18" charset="-34"/>
              </a:endParaRPr>
            </a:p>
          </p:txBody>
        </p:sp>
        <p:sp>
          <p:nvSpPr>
            <p:cNvPr id="87048" name="Line 8"/>
            <p:cNvSpPr>
              <a:spLocks noChangeShapeType="1"/>
            </p:cNvSpPr>
            <p:nvPr/>
          </p:nvSpPr>
          <p:spPr bwMode="auto">
            <a:xfrm flipV="1">
              <a:off x="4224" y="3744"/>
              <a:ext cx="336" cy="96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7049" name="Group 9"/>
          <p:cNvGrpSpPr>
            <a:grpSpLocks/>
          </p:cNvGrpSpPr>
          <p:nvPr/>
        </p:nvGrpSpPr>
        <p:grpSpPr bwMode="auto">
          <a:xfrm>
            <a:off x="457200" y="533400"/>
            <a:ext cx="2133600" cy="2197100"/>
            <a:chOff x="288" y="336"/>
            <a:chExt cx="1344" cy="1384"/>
          </a:xfrm>
        </p:grpSpPr>
        <p:sp>
          <p:nvSpPr>
            <p:cNvPr id="87050" name="Oval 10"/>
            <p:cNvSpPr>
              <a:spLocks noChangeArrowheads="1"/>
            </p:cNvSpPr>
            <p:nvPr/>
          </p:nvSpPr>
          <p:spPr bwMode="auto">
            <a:xfrm>
              <a:off x="768" y="336"/>
              <a:ext cx="480" cy="384"/>
            </a:xfrm>
            <a:prstGeom prst="ellips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1" name="Text Box 11"/>
            <p:cNvSpPr txBox="1">
              <a:spLocks noChangeArrowheads="1"/>
            </p:cNvSpPr>
            <p:nvPr/>
          </p:nvSpPr>
          <p:spPr bwMode="auto">
            <a:xfrm>
              <a:off x="288" y="960"/>
              <a:ext cx="1344" cy="760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latin typeface="Angsana New" pitchFamily="18" charset="-34"/>
                </a:rPr>
                <a:t>https </a:t>
              </a:r>
              <a:r>
                <a:rPr lang="th-TH" sz="2400" b="1">
                  <a:solidFill>
                    <a:srgbClr val="0000FF"/>
                  </a:solidFill>
                  <a:latin typeface="Angsana New" pitchFamily="18" charset="-34"/>
                </a:rPr>
                <a:t>เป็นการแสดงว่ามีระบบเข้ารหัสรักษาความปลอดภัย</a:t>
              </a:r>
            </a:p>
          </p:txBody>
        </p:sp>
        <p:sp>
          <p:nvSpPr>
            <p:cNvPr id="87052" name="Line 12"/>
            <p:cNvSpPr>
              <a:spLocks noChangeShapeType="1"/>
            </p:cNvSpPr>
            <p:nvPr/>
          </p:nvSpPr>
          <p:spPr bwMode="auto">
            <a:xfrm flipV="1">
              <a:off x="1008" y="672"/>
              <a:ext cx="0" cy="28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FCE48-C9B6-4ED8-84F3-BFA696C11FD5}" type="slidenum">
              <a:rPr lang="en-US" altLang="en-US"/>
              <a:pPr/>
              <a:t>57</a:t>
            </a:fld>
            <a:endParaRPr lang="th-TH" altLang="en-US"/>
          </a:p>
        </p:txBody>
      </p:sp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228600" y="90488"/>
            <a:ext cx="7659688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buClr>
                <a:srgbClr val="FF0066"/>
              </a:buClr>
              <a:buFont typeface="Monotype Sorts" pitchFamily="2" charset="2"/>
              <a:buNone/>
            </a:pPr>
            <a:r>
              <a:rPr lang="th-TH" sz="3800" b="1">
                <a:solidFill>
                  <a:srgbClr val="669900"/>
                </a:solidFill>
                <a:latin typeface="Angsana New" pitchFamily="18" charset="-34"/>
              </a:rPr>
              <a:t>    ตัวอย่างหน้าจอที่แสดงว่าตัวตนของผู้ขาย</a:t>
            </a:r>
            <a:endParaRPr lang="en-US" sz="3800">
              <a:solidFill>
                <a:srgbClr val="669900"/>
              </a:solidFill>
              <a:latin typeface="Angsana New" pitchFamily="18" charset="-34"/>
            </a:endParaRP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8585200" y="6278563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sz="3200" b="1">
              <a:solidFill>
                <a:srgbClr val="FFFFFF"/>
              </a:solidFill>
              <a:latin typeface="FreesiaUPC" pitchFamily="34" charset="-34"/>
            </a:endParaRPr>
          </a:p>
        </p:txBody>
      </p:sp>
      <p:pic>
        <p:nvPicPr>
          <p:cNvPr id="88068" name="Picture 4" descr="certifica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914400"/>
            <a:ext cx="5018088" cy="54102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7E14-1FD8-4EAC-9425-E828C81FEDFE}" type="slidenum">
              <a:rPr lang="en-US" altLang="en-US"/>
              <a:pPr/>
              <a:t>58</a:t>
            </a:fld>
            <a:endParaRPr lang="th-TH" alt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ผู้ให้บริการออกใบรับรอง </a:t>
            </a:r>
            <a:br>
              <a:rPr lang="th-TH"/>
            </a:br>
            <a:r>
              <a:rPr lang="th-TH"/>
              <a:t>(</a:t>
            </a:r>
            <a:r>
              <a:rPr lang="en-US"/>
              <a:t>Certification Authority </a:t>
            </a:r>
            <a:r>
              <a:rPr lang="th-TH"/>
              <a:t>: </a:t>
            </a:r>
            <a:r>
              <a:rPr lang="en-US"/>
              <a:t>CA</a:t>
            </a:r>
            <a:r>
              <a:rPr lang="th-TH"/>
              <a:t>)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หน้าที่หลัก คือการรับรอง(ความถูกต้อง)ตัวบุคคลหรือองค์กรเพื่อใช้ในโลกอิเล็กทรอนิกส์</a:t>
            </a:r>
          </a:p>
          <a:p>
            <a:r>
              <a:rPr lang="th-TH" dirty="0"/>
              <a:t>ผู้ให้บริการออกใบรับรอง ต้องมีระบบรักษาความปลอดภัยของข้อมูลในระดับสูง</a:t>
            </a:r>
          </a:p>
          <a:p>
            <a:r>
              <a:rPr lang="th-TH" dirty="0"/>
              <a:t>ผู้ให้บริการออกใบรับรอง มีทั้งในและต่างประเทศ ซึ่งแต่ละองค์กรจะมีการมาตราฐานการตรวจสอบแตกต่างกันไป</a:t>
            </a:r>
          </a:p>
          <a:p>
            <a:r>
              <a:rPr lang="th-TH" dirty="0"/>
              <a:t>ผู้ให้บริการออกใบรับรอง ที่มีชื่อเสียงระดับโลกมีหลายบริษัท เช่น </a:t>
            </a:r>
            <a:r>
              <a:rPr lang="en-US" dirty="0" err="1"/>
              <a:t>Verisign</a:t>
            </a:r>
            <a:r>
              <a:rPr lang="en-US" dirty="0"/>
              <a:t> , Entrust , </a:t>
            </a:r>
            <a:r>
              <a:rPr lang="en-US" dirty="0" err="1"/>
              <a:t>Globalsign</a:t>
            </a:r>
            <a:r>
              <a:rPr lang="en-US" dirty="0"/>
              <a:t> </a:t>
            </a:r>
            <a:r>
              <a:rPr lang="th-TH" dirty="0"/>
              <a:t>เป็นต้น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C9F9-A319-46AD-8F94-94BE87C1BA6D}" type="slidenum">
              <a:rPr lang="en-US" altLang="en-US"/>
              <a:pPr/>
              <a:t>59</a:t>
            </a:fld>
            <a:endParaRPr lang="th-TH" alt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3500"/>
              <a:t>บทบาทของผู้ให้บริการออกใบรับรอง </a:t>
            </a:r>
            <a:br>
              <a:rPr lang="th-TH" sz="3500"/>
            </a:br>
            <a:r>
              <a:rPr lang="th-TH" sz="3500"/>
              <a:t>(</a:t>
            </a:r>
            <a:r>
              <a:rPr lang="en-US" sz="3500"/>
              <a:t>Certification Authority </a:t>
            </a:r>
            <a:r>
              <a:rPr lang="th-TH" sz="3500"/>
              <a:t>: </a:t>
            </a:r>
            <a:r>
              <a:rPr lang="en-US" sz="3500"/>
              <a:t>CA</a:t>
            </a:r>
            <a:r>
              <a:rPr lang="th-TH" sz="3500"/>
              <a:t>) </a:t>
            </a:r>
            <a:r>
              <a:rPr lang="en-US" sz="3500"/>
              <a:t>(</a:t>
            </a:r>
            <a:r>
              <a:rPr lang="th-TH" sz="3500"/>
              <a:t>ต่อ</a:t>
            </a:r>
            <a:r>
              <a:rPr lang="en-US" sz="3500"/>
              <a:t>)</a:t>
            </a:r>
            <a:endParaRPr lang="th-TH" sz="350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1</a:t>
            </a:r>
            <a:r>
              <a:rPr lang="th-TH" dirty="0" smtClean="0"/>
              <a:t>. การให้บริการเทคโนโลยีการเข้ารหัส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th-TH" dirty="0" smtClean="0"/>
              <a:t>- การสร้างกุญแจสาธารณะ (</a:t>
            </a:r>
            <a:r>
              <a:rPr lang="en-US" dirty="0" smtClean="0"/>
              <a:t>Public Key</a:t>
            </a:r>
            <a:r>
              <a:rPr lang="th-TH" dirty="0" smtClean="0"/>
              <a:t>) กุญแจส่วนตัว (</a:t>
            </a:r>
            <a:r>
              <a:rPr lang="en-US" dirty="0" smtClean="0"/>
              <a:t>Private Key</a:t>
            </a:r>
            <a:r>
              <a:rPr lang="th-TH" dirty="0" smtClean="0"/>
              <a:t>) แก่ผู้ขอใช้บริการ (ลงทะเบียน)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th-TH" dirty="0" smtClean="0"/>
              <a:t>- การส่งมอบกุญแจที่ได้สร้างให้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th-TH" dirty="0" smtClean="0"/>
              <a:t>- การสร้างและการรับรองลายมือชื่อดิจิทัล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2</a:t>
            </a:r>
            <a:r>
              <a:rPr lang="th-TH" dirty="0" smtClean="0"/>
              <a:t>. การให้บริการเกี่ยวกับการออกใบรับรอง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3</a:t>
            </a:r>
            <a:r>
              <a:rPr lang="th-TH" dirty="0"/>
              <a:t>. บริการเสริมอื่นๆ เช่น การตรวจสอบสัญญาต่างๆ  การกู้กุญแจ เป็นต้น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97FF0-65DC-4C8F-A6C9-34981BE55A20}" type="slidenum">
              <a:rPr lang="en-US" altLang="en-US"/>
              <a:pPr/>
              <a:t>6</a:t>
            </a:fld>
            <a:endParaRPr lang="th-TH" alt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ภัยคุกคามพาณิชย์อิเล็กทรอนิกส์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sz="2600" dirty="0"/>
              <a:t>การเข้าสู่เครือข่ายที่ไม่ได้รับอนุญาต</a:t>
            </a:r>
          </a:p>
          <a:p>
            <a:r>
              <a:rPr lang="th-TH" sz="2600" dirty="0"/>
              <a:t>การทำลายข้อมูลและเครือข่าย</a:t>
            </a:r>
          </a:p>
          <a:p>
            <a:r>
              <a:rPr lang="th-TH" sz="2600" dirty="0"/>
              <a:t>การเปลี่ยน การเพิ่ม หรือการดัดแปลงข้อมูล</a:t>
            </a:r>
          </a:p>
          <a:p>
            <a:r>
              <a:rPr lang="th-TH" sz="2600" dirty="0"/>
              <a:t>การเปิดเผยข้อมูลแก่ผู้ที่ไม่ได้รับอนุญาต</a:t>
            </a:r>
          </a:p>
          <a:p>
            <a:r>
              <a:rPr lang="th-TH" sz="2600" dirty="0"/>
              <a:t>การทำให้ระบบบริการของเครือข่ายหยุดชะงัก</a:t>
            </a:r>
          </a:p>
          <a:p>
            <a:r>
              <a:rPr lang="th-TH" sz="2600" dirty="0"/>
              <a:t>การขโมยข้อมูล</a:t>
            </a:r>
          </a:p>
          <a:p>
            <a:r>
              <a:rPr lang="th-TH" sz="2600" dirty="0"/>
              <a:t>การปฏิเสธการบริการที่ได้รับ และข้อมูลที่ได้รับหรือส่ง</a:t>
            </a:r>
          </a:p>
          <a:p>
            <a:r>
              <a:rPr lang="th-TH" sz="2600" dirty="0"/>
              <a:t>การอ้างว่าได้ให้บริการทั้งๆ ที่ไม่ได้ทำ และหรือการอ้างว่าได้รับส่ง</a:t>
            </a:r>
            <a:endParaRPr lang="en-US" sz="2600" dirty="0"/>
          </a:p>
          <a:p>
            <a:r>
              <a:rPr lang="th-TH" sz="2600" dirty="0"/>
              <a:t>ไวรัสที่แอบแฝงมากับผู้ที่เข้ามาใช้บริการ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19F1F-61C6-4155-B149-B635E6D38520}" type="slidenum">
              <a:rPr lang="en-US" altLang="en-US"/>
              <a:pPr/>
              <a:t>60</a:t>
            </a:fld>
            <a:endParaRPr lang="th-TH" alt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b="0">
                <a:cs typeface="Tahoma" pitchFamily="34" charset="0"/>
              </a:rPr>
              <a:t>การขอใบรับรองจาก</a:t>
            </a:r>
            <a:r>
              <a:rPr lang="en-US" b="0">
                <a:cs typeface="Tahoma" pitchFamily="34" charset="0"/>
              </a:rPr>
              <a:t> CA</a:t>
            </a:r>
            <a:endParaRPr lang="en-AU" b="0">
              <a:cs typeface="Tahoma" pitchFamily="34" charset="0"/>
            </a:endParaRP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395288" y="2924175"/>
            <a:ext cx="2209800" cy="711200"/>
          </a:xfrm>
          <a:prstGeom prst="rect">
            <a:avLst/>
          </a:prstGeom>
          <a:solidFill>
            <a:srgbClr val="FF6600"/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4000" dirty="0">
                <a:latin typeface="Angsana New" pitchFamily="18" charset="-34"/>
              </a:rPr>
              <a:t>ผู้ขอใช้บริการ</a:t>
            </a: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2590800" y="1676400"/>
            <a:ext cx="449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3200">
                <a:latin typeface="Angsana New" pitchFamily="18" charset="-34"/>
              </a:rPr>
              <a:t>ชื่อ ที่อยู่</a:t>
            </a:r>
            <a:r>
              <a:rPr lang="en-US" sz="3200">
                <a:latin typeface="Angsana New" pitchFamily="18" charset="-34"/>
              </a:rPr>
              <a:t> e-mail</a:t>
            </a:r>
            <a:r>
              <a:rPr lang="en-AU" sz="3200">
                <a:latin typeface="Angsana New" pitchFamily="18" charset="-34"/>
              </a:rPr>
              <a:t> สำเนาบัตรประชาชน สำเนาทะเบียนบ้าน ฯลฯ</a:t>
            </a:r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6477000" y="3276600"/>
            <a:ext cx="2362200" cy="711200"/>
          </a:xfrm>
          <a:prstGeom prst="rect">
            <a:avLst/>
          </a:prstGeom>
          <a:solidFill>
            <a:srgbClr val="FF6600"/>
          </a:solidFill>
          <a:ln w="952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4000">
                <a:latin typeface="Angsana New" pitchFamily="18" charset="-34"/>
              </a:rPr>
              <a:t>ผู้ประกอบการ</a:t>
            </a:r>
          </a:p>
        </p:txBody>
      </p:sp>
      <p:sp>
        <p:nvSpPr>
          <p:cNvPr id="92166" name="AutoShape 6"/>
          <p:cNvSpPr>
            <a:spLocks noChangeArrowheads="1"/>
          </p:cNvSpPr>
          <p:nvPr/>
        </p:nvSpPr>
        <p:spPr bwMode="auto">
          <a:xfrm>
            <a:off x="3200400" y="2819400"/>
            <a:ext cx="2895600" cy="1066800"/>
          </a:xfrm>
          <a:prstGeom prst="rightArrow">
            <a:avLst>
              <a:gd name="adj1" fmla="val 50000"/>
              <a:gd name="adj2" fmla="val 6785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3352800" y="3078163"/>
            <a:ext cx="1981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200" b="1">
                <a:latin typeface="Angsana New" pitchFamily="18" charset="-34"/>
              </a:rPr>
              <a:t>ยื่นคำขอ</a:t>
            </a:r>
          </a:p>
        </p:txBody>
      </p:sp>
      <p:sp>
        <p:nvSpPr>
          <p:cNvPr id="92168" name="AutoShape 8"/>
          <p:cNvSpPr>
            <a:spLocks noChangeArrowheads="1"/>
          </p:cNvSpPr>
          <p:nvPr/>
        </p:nvSpPr>
        <p:spPr bwMode="auto">
          <a:xfrm>
            <a:off x="3276600" y="4038600"/>
            <a:ext cx="2438400" cy="609600"/>
          </a:xfrm>
          <a:prstGeom prst="leftArrow">
            <a:avLst>
              <a:gd name="adj1" fmla="val 50000"/>
              <a:gd name="adj2" fmla="val 100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3352800" y="49530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400" b="1">
                <a:latin typeface="Angsana New" pitchFamily="18" charset="-34"/>
              </a:rPr>
              <a:t>ออกใบรับรอง</a:t>
            </a:r>
          </a:p>
        </p:txBody>
      </p:sp>
      <p:graphicFrame>
        <p:nvGraphicFramePr>
          <p:cNvPr id="92170" name="Object 10"/>
          <p:cNvGraphicFramePr>
            <a:graphicFrameLocks noChangeAspect="1"/>
          </p:cNvGraphicFramePr>
          <p:nvPr/>
        </p:nvGraphicFramePr>
        <p:xfrm>
          <a:off x="1905000" y="4343400"/>
          <a:ext cx="1077913" cy="1265238"/>
        </p:xfrm>
        <a:graphic>
          <a:graphicData uri="http://schemas.openxmlformats.org/presentationml/2006/ole">
            <p:oleObj spid="_x0000_s92170" name="Clip" r:id="rId4" imgW="3192120" imgH="3749400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29422-9324-4183-8034-CAEDCDEC9C13}" type="slidenum">
              <a:rPr lang="en-US" altLang="en-US"/>
              <a:pPr/>
              <a:t>61</a:t>
            </a:fld>
            <a:endParaRPr lang="th-TH" alt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882650"/>
          </a:xfrm>
        </p:spPr>
        <p:txBody>
          <a:bodyPr/>
          <a:lstStyle/>
          <a:p>
            <a:r>
              <a:rPr lang="th-TH" b="0">
                <a:cs typeface="Tahoma" pitchFamily="34" charset="0"/>
              </a:rPr>
              <a:t>หลังตรวจสอบประวัติ</a:t>
            </a:r>
          </a:p>
        </p:txBody>
      </p:sp>
      <p:graphicFrame>
        <p:nvGraphicFramePr>
          <p:cNvPr id="94211" name="Object 3"/>
          <p:cNvGraphicFramePr>
            <a:graphicFrameLocks noChangeAspect="1"/>
          </p:cNvGraphicFramePr>
          <p:nvPr/>
        </p:nvGraphicFramePr>
        <p:xfrm>
          <a:off x="3505200" y="1352550"/>
          <a:ext cx="2060575" cy="2152650"/>
        </p:xfrm>
        <a:graphic>
          <a:graphicData uri="http://schemas.openxmlformats.org/presentationml/2006/ole">
            <p:oleObj spid="_x0000_s94211" name="Clip" r:id="rId3" imgW="3244320" imgH="3390840" progId="">
              <p:embed/>
            </p:oleObj>
          </a:graphicData>
        </a:graphic>
      </p:graphicFrame>
      <p:graphicFrame>
        <p:nvGraphicFramePr>
          <p:cNvPr id="94212" name="Object 4"/>
          <p:cNvGraphicFramePr>
            <a:graphicFrameLocks noChangeAspect="1"/>
          </p:cNvGraphicFramePr>
          <p:nvPr/>
        </p:nvGraphicFramePr>
        <p:xfrm>
          <a:off x="1055688" y="1600200"/>
          <a:ext cx="1077912" cy="2319338"/>
        </p:xfrm>
        <a:graphic>
          <a:graphicData uri="http://schemas.openxmlformats.org/presentationml/2006/ole">
            <p:oleObj spid="_x0000_s94212" name="Clip" r:id="rId4" imgW="1857600" imgH="3995640" progId="">
              <p:embed/>
            </p:oleObj>
          </a:graphicData>
        </a:graphic>
      </p:graphicFrame>
      <p:graphicFrame>
        <p:nvGraphicFramePr>
          <p:cNvPr id="94213" name="Object 5"/>
          <p:cNvGraphicFramePr>
            <a:graphicFrameLocks noChangeAspect="1"/>
          </p:cNvGraphicFramePr>
          <p:nvPr/>
        </p:nvGraphicFramePr>
        <p:xfrm>
          <a:off x="7010400" y="1447800"/>
          <a:ext cx="1042988" cy="2243138"/>
        </p:xfrm>
        <a:graphic>
          <a:graphicData uri="http://schemas.openxmlformats.org/presentationml/2006/ole">
            <p:oleObj spid="_x0000_s94213" name="Clip" r:id="rId5" imgW="1857600" imgH="3995640" progId="">
              <p:embed/>
            </p:oleObj>
          </a:graphicData>
        </a:graphic>
      </p:graphicFrame>
      <p:sp>
        <p:nvSpPr>
          <p:cNvPr id="94214" name="Text Box 6"/>
          <p:cNvSpPr txBox="1">
            <a:spLocks noChangeArrowheads="1"/>
          </p:cNvSpPr>
          <p:nvPr/>
        </p:nvSpPr>
        <p:spPr bwMode="auto">
          <a:xfrm>
            <a:off x="2819400" y="1889125"/>
            <a:ext cx="3886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4000">
                <a:latin typeface="Angsana New" pitchFamily="18" charset="-34"/>
              </a:rPr>
              <a:t>กลไกทางเทคโนโลยี</a:t>
            </a:r>
          </a:p>
        </p:txBody>
      </p:sp>
      <p:sp>
        <p:nvSpPr>
          <p:cNvPr id="94215" name="Text Box 7"/>
          <p:cNvSpPr txBox="1">
            <a:spLocks noChangeArrowheads="1"/>
          </p:cNvSpPr>
          <p:nvPr/>
        </p:nvSpPr>
        <p:spPr bwMode="auto">
          <a:xfrm>
            <a:off x="6781800" y="4876800"/>
            <a:ext cx="320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>
                <a:latin typeface="Angsana New" pitchFamily="18" charset="-34"/>
              </a:rPr>
              <a:t>เก็บไว้เป็นความลับ</a:t>
            </a:r>
          </a:p>
        </p:txBody>
      </p:sp>
      <p:sp>
        <p:nvSpPr>
          <p:cNvPr id="94216" name="Line 8"/>
          <p:cNvSpPr>
            <a:spLocks noChangeShapeType="1"/>
          </p:cNvSpPr>
          <p:nvPr/>
        </p:nvSpPr>
        <p:spPr bwMode="auto">
          <a:xfrm flipH="1" flipV="1">
            <a:off x="1828800" y="4038600"/>
            <a:ext cx="1219200" cy="1676400"/>
          </a:xfrm>
          <a:prstGeom prst="line">
            <a:avLst/>
          </a:prstGeom>
          <a:noFill/>
          <a:ln w="76200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217" name="Line 9"/>
          <p:cNvSpPr>
            <a:spLocks noChangeShapeType="1"/>
          </p:cNvSpPr>
          <p:nvPr/>
        </p:nvSpPr>
        <p:spPr bwMode="auto">
          <a:xfrm flipV="1">
            <a:off x="6324600" y="3810000"/>
            <a:ext cx="1295400" cy="1676400"/>
          </a:xfrm>
          <a:prstGeom prst="line">
            <a:avLst/>
          </a:prstGeom>
          <a:noFill/>
          <a:ln w="76200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218" name="Line 10"/>
          <p:cNvSpPr>
            <a:spLocks noChangeShapeType="1"/>
          </p:cNvSpPr>
          <p:nvPr/>
        </p:nvSpPr>
        <p:spPr bwMode="auto">
          <a:xfrm flipV="1">
            <a:off x="5486400" y="1828800"/>
            <a:ext cx="152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219" name="Text Box 11"/>
          <p:cNvSpPr txBox="1">
            <a:spLocks noChangeArrowheads="1"/>
          </p:cNvSpPr>
          <p:nvPr/>
        </p:nvSpPr>
        <p:spPr bwMode="auto">
          <a:xfrm>
            <a:off x="228600" y="2590800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3600" b="1">
                <a:latin typeface="Angsana New" pitchFamily="18" charset="-34"/>
              </a:rPr>
              <a:t>CA</a:t>
            </a:r>
          </a:p>
        </p:txBody>
      </p:sp>
      <p:sp>
        <p:nvSpPr>
          <p:cNvPr id="94220" name="Text Box 12"/>
          <p:cNvSpPr txBox="1">
            <a:spLocks noChangeArrowheads="1"/>
          </p:cNvSpPr>
          <p:nvPr/>
        </p:nvSpPr>
        <p:spPr bwMode="auto">
          <a:xfrm>
            <a:off x="0" y="4800600"/>
            <a:ext cx="320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>
                <a:latin typeface="Angsana New" pitchFamily="18" charset="-34"/>
              </a:rPr>
              <a:t>เก็บไว้บนเครือข่าย</a:t>
            </a:r>
          </a:p>
        </p:txBody>
      </p:sp>
      <p:sp>
        <p:nvSpPr>
          <p:cNvPr id="94221" name="Line 13"/>
          <p:cNvSpPr>
            <a:spLocks noChangeShapeType="1"/>
          </p:cNvSpPr>
          <p:nvPr/>
        </p:nvSpPr>
        <p:spPr bwMode="auto">
          <a:xfrm flipH="1">
            <a:off x="3657600" y="4876800"/>
            <a:ext cx="83820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222" name="Line 14"/>
          <p:cNvSpPr>
            <a:spLocks noChangeShapeType="1"/>
          </p:cNvSpPr>
          <p:nvPr/>
        </p:nvSpPr>
        <p:spPr bwMode="auto">
          <a:xfrm>
            <a:off x="4724400" y="4876800"/>
            <a:ext cx="76200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223" name="Text Box 15"/>
          <p:cNvSpPr txBox="1">
            <a:spLocks noChangeArrowheads="1"/>
          </p:cNvSpPr>
          <p:nvPr/>
        </p:nvSpPr>
        <p:spPr bwMode="auto">
          <a:xfrm>
            <a:off x="4038600" y="4114800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600" b="1">
                <a:latin typeface="Angsana New" pitchFamily="18" charset="-34"/>
              </a:rPr>
              <a:t>กุญแจคู่</a:t>
            </a:r>
          </a:p>
        </p:txBody>
      </p:sp>
      <p:sp>
        <p:nvSpPr>
          <p:cNvPr id="94224" name="AutoShape 16"/>
          <p:cNvSpPr>
            <a:spLocks noChangeArrowheads="1"/>
          </p:cNvSpPr>
          <p:nvPr/>
        </p:nvSpPr>
        <p:spPr bwMode="auto">
          <a:xfrm>
            <a:off x="4419600" y="3657600"/>
            <a:ext cx="381000" cy="457200"/>
          </a:xfrm>
          <a:prstGeom prst="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4225" name="Object 17"/>
          <p:cNvGraphicFramePr>
            <a:graphicFrameLocks noChangeAspect="1"/>
          </p:cNvGraphicFramePr>
          <p:nvPr/>
        </p:nvGraphicFramePr>
        <p:xfrm>
          <a:off x="3048000" y="5562600"/>
          <a:ext cx="952500" cy="952500"/>
        </p:xfrm>
        <a:graphic>
          <a:graphicData uri="http://schemas.openxmlformats.org/presentationml/2006/ole">
            <p:oleObj spid="_x0000_s94225" name="Clip" r:id="rId6" imgW="952129" imgH="952129" progId="">
              <p:embed/>
            </p:oleObj>
          </a:graphicData>
        </a:graphic>
      </p:graphicFrame>
      <p:graphicFrame>
        <p:nvGraphicFramePr>
          <p:cNvPr id="94226" name="Object 18"/>
          <p:cNvGraphicFramePr>
            <a:graphicFrameLocks noChangeAspect="1"/>
          </p:cNvGraphicFramePr>
          <p:nvPr/>
        </p:nvGraphicFramePr>
        <p:xfrm>
          <a:off x="5486400" y="5486400"/>
          <a:ext cx="457200" cy="871538"/>
        </p:xfrm>
        <a:graphic>
          <a:graphicData uri="http://schemas.openxmlformats.org/presentationml/2006/ole">
            <p:oleObj spid="_x0000_s94226" name="Clip" r:id="rId7" imgW="1395360" imgH="2658600" progId="">
              <p:embed/>
            </p:oleObj>
          </a:graphicData>
        </a:graphic>
      </p:graphicFrame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2438400" y="6262688"/>
            <a:ext cx="2286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800">
                <a:latin typeface="Angsana New" pitchFamily="18" charset="-34"/>
              </a:rPr>
              <a:t>กุญแจสาธารณะ</a:t>
            </a:r>
          </a:p>
        </p:txBody>
      </p:sp>
      <p:sp>
        <p:nvSpPr>
          <p:cNvPr id="94228" name="Text Box 20"/>
          <p:cNvSpPr txBox="1">
            <a:spLocks noChangeArrowheads="1"/>
          </p:cNvSpPr>
          <p:nvPr/>
        </p:nvSpPr>
        <p:spPr bwMode="auto">
          <a:xfrm>
            <a:off x="4953000" y="6338888"/>
            <a:ext cx="2286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800">
                <a:latin typeface="Angsana New" pitchFamily="18" charset="-34"/>
              </a:rPr>
              <a:t>กุญแจส่วนตัว</a:t>
            </a:r>
          </a:p>
        </p:txBody>
      </p:sp>
      <p:sp>
        <p:nvSpPr>
          <p:cNvPr id="94229" name="Text Box 21"/>
          <p:cNvSpPr txBox="1">
            <a:spLocks noChangeArrowheads="1"/>
          </p:cNvSpPr>
          <p:nvPr/>
        </p:nvSpPr>
        <p:spPr bwMode="auto">
          <a:xfrm>
            <a:off x="8001000" y="2406650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3600" b="1">
                <a:latin typeface="Angsana New" pitchFamily="18" charset="-34"/>
              </a:rPr>
              <a:t>ผู้ขอใช้</a:t>
            </a:r>
          </a:p>
        </p:txBody>
      </p:sp>
      <p:sp>
        <p:nvSpPr>
          <p:cNvPr id="94230" name="Line 22"/>
          <p:cNvSpPr>
            <a:spLocks noChangeShapeType="1"/>
          </p:cNvSpPr>
          <p:nvPr/>
        </p:nvSpPr>
        <p:spPr bwMode="auto">
          <a:xfrm flipV="1">
            <a:off x="2209800" y="1828800"/>
            <a:ext cx="152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3F832-B2B3-4C6A-A3F1-8B6D81D07F54}" type="slidenum">
              <a:rPr lang="en-US" altLang="en-US"/>
              <a:pPr/>
              <a:t>62</a:t>
            </a:fld>
            <a:endParaRPr lang="th-TH" alt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>
                <a:latin typeface="Angsana New" pitchFamily="18" charset="-34"/>
              </a:rPr>
              <a:t>เทคโนโลยีและมาตรการรักษาความปลอดภัยของข้อมูล</a:t>
            </a:r>
          </a:p>
        </p:txBody>
      </p:sp>
      <p:graphicFrame>
        <p:nvGraphicFramePr>
          <p:cNvPr id="89147" name="Group 59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458200" cy="3376676"/>
        </p:xfrm>
        <a:graphic>
          <a:graphicData uri="http://schemas.openxmlformats.org/drawingml/2006/table">
            <a:tbl>
              <a:tblPr/>
              <a:tblGrid>
                <a:gridCol w="2271713"/>
                <a:gridCol w="1309687"/>
                <a:gridCol w="1295400"/>
                <a:gridCol w="1447800"/>
                <a:gridCol w="2133600"/>
              </a:tblGrid>
              <a:tr h="795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มาตรฐาน/เทคโนโลยี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การรักษาความลับ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การระบุตัวบุคคล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การรักษาความถูกต้อง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การป้องกันการปฏิเสธความรับผิดชอบ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การรหัส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หลัก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รอง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ลายมือชื่อดิจิตอล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รอง 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  <a:endParaRPr kumimoji="0" lang="th-TH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รอง 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</a:t>
                      </a:r>
                      <a:endParaRPr kumimoji="0" lang="th-TH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หลัก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3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ใบรับรองดิจิตอล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และองค์กรรับรอง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ความถูกต้อง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	</a:t>
                      </a:r>
                      <a:endParaRPr kumimoji="0" lang="th-TH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หลัก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EC477-89A3-48BE-96D9-1DB19EF30722}" type="slidenum">
              <a:rPr lang="en-US" altLang="en-US" smtClean="0"/>
              <a:pPr/>
              <a:t>63</a:t>
            </a:fld>
            <a:endParaRPr lang="th-TH" altLang="en-US"/>
          </a:p>
        </p:txBody>
      </p:sp>
      <p:sp>
        <p:nvSpPr>
          <p:cNvPr id="5" name="Rectangle 4"/>
          <p:cNvSpPr/>
          <p:nvPr/>
        </p:nvSpPr>
        <p:spPr>
          <a:xfrm>
            <a:off x="228600" y="3581400"/>
            <a:ext cx="86868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000" dirty="0"/>
              <a:t>computer.pcru.ac.th/</a:t>
            </a:r>
            <a:r>
              <a:rPr lang="en-US" sz="2000" dirty="0" err="1"/>
              <a:t>emoodledata</a:t>
            </a:r>
            <a:r>
              <a:rPr lang="en-US" sz="2000" dirty="0"/>
              <a:t>/37/Chapter/Chapter05_security.ppt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0" y="1905000"/>
            <a:ext cx="31790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000" dirty="0" smtClean="0"/>
              <a:t>แหล่งที่มาของเอกสาร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3646-5019-4B3A-94BE-02A5DEAFBE5C}" type="slidenum">
              <a:rPr lang="en-US" altLang="en-US"/>
              <a:pPr/>
              <a:t>7</a:t>
            </a:fld>
            <a:endParaRPr lang="th-TH" alt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การควบคุมและรักษาความปลอดภัยสำหรับ </a:t>
            </a:r>
            <a:r>
              <a:rPr lang="en-US"/>
              <a:t/>
            </a:r>
            <a:br>
              <a:rPr lang="en-US"/>
            </a:br>
            <a:r>
              <a:rPr lang="en-US"/>
              <a:t>E</a:t>
            </a:r>
            <a:r>
              <a:rPr lang="th-TH"/>
              <a:t>-</a:t>
            </a:r>
            <a:r>
              <a:rPr lang="en-US"/>
              <a:t>commerce</a:t>
            </a:r>
            <a:endParaRPr lang="th-TH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dirty="0"/>
              <a:t>รักษาความปลอดภัยให้กับเครือข่ายองค์กร มี </a:t>
            </a:r>
            <a:r>
              <a:rPr lang="en-US" dirty="0"/>
              <a:t>2 </a:t>
            </a:r>
            <a:r>
              <a:rPr lang="th-TH" dirty="0"/>
              <a:t>วิธี ได้แก่</a:t>
            </a:r>
          </a:p>
          <a:p>
            <a:pPr lvl="1"/>
            <a:r>
              <a:rPr lang="th-TH" dirty="0"/>
              <a:t>ควบคุมการเข้าถึงทางกายภาพ  (</a:t>
            </a:r>
            <a:r>
              <a:rPr lang="en-US" dirty="0"/>
              <a:t>Physical Access Control</a:t>
            </a:r>
            <a:r>
              <a:rPr lang="th-TH" dirty="0"/>
              <a:t>) </a:t>
            </a:r>
          </a:p>
          <a:p>
            <a:pPr lvl="1"/>
            <a:r>
              <a:rPr lang="th-TH" dirty="0"/>
              <a:t>ควบคุมการเข้าถึงทางตรรกะ (</a:t>
            </a:r>
            <a:r>
              <a:rPr lang="en-US" dirty="0"/>
              <a:t>Logical Access Control</a:t>
            </a:r>
            <a:r>
              <a:rPr lang="th-TH" dirty="0"/>
              <a:t>)</a:t>
            </a:r>
          </a:p>
          <a:p>
            <a:r>
              <a:rPr lang="th-TH" dirty="0"/>
              <a:t>ตรวจสอบการเข้าถึงเครือข่ายโดยไม่ได้รับอนุญาต (</a:t>
            </a:r>
            <a:r>
              <a:rPr lang="en-US" dirty="0"/>
              <a:t>Detecting Unauthorized Access</a:t>
            </a:r>
            <a:r>
              <a:rPr lang="th-TH" dirty="0"/>
              <a:t>)</a:t>
            </a:r>
          </a:p>
          <a:p>
            <a:r>
              <a:rPr lang="th-TH" dirty="0"/>
              <a:t>ป้องกันภัยคุกคามจากไวรัส</a:t>
            </a:r>
          </a:p>
          <a:p>
            <a:r>
              <a:rPr lang="th-TH" dirty="0"/>
              <a:t>การใช้นโยบายในการควบคุม (</a:t>
            </a:r>
            <a:r>
              <a:rPr lang="en-US" dirty="0"/>
              <a:t>Policies</a:t>
            </a:r>
            <a:r>
              <a:rPr lang="th-TH" dirty="0"/>
              <a:t>)</a:t>
            </a:r>
          </a:p>
          <a:p>
            <a:r>
              <a:rPr lang="th-TH" dirty="0"/>
              <a:t>การป้องกันภัยคุกคามในเครือข่ายไร้สาย (</a:t>
            </a:r>
            <a:r>
              <a:rPr lang="en-US" dirty="0"/>
              <a:t>Wireless Security</a:t>
            </a:r>
            <a:r>
              <a:rPr lang="th-TH" dirty="0"/>
              <a:t>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F3475-81C1-44AB-96D2-207917A0FC0E}" type="slidenum">
              <a:rPr lang="en-US" altLang="en-US"/>
              <a:pPr/>
              <a:t>8</a:t>
            </a:fld>
            <a:endParaRPr lang="th-TH" alt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ควบคุมการเข้าถึงทางกายภาพ  </a:t>
            </a:r>
            <a:br>
              <a:rPr lang="th-TH"/>
            </a:br>
            <a:r>
              <a:rPr lang="th-TH"/>
              <a:t>(</a:t>
            </a:r>
            <a:r>
              <a:rPr lang="en-US"/>
              <a:t>Physical Access Control</a:t>
            </a:r>
            <a:r>
              <a:rPr lang="th-TH"/>
              <a:t>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h-TH" sz="2600" dirty="0"/>
              <a:t>การล็อกห้องคอมพิวเตอร์อย่างแน่นหนาเมื่อไม่มีการใช้งานแล้ว</a:t>
            </a:r>
          </a:p>
          <a:p>
            <a:pPr>
              <a:lnSpc>
                <a:spcPct val="90000"/>
              </a:lnSpc>
            </a:pPr>
            <a:r>
              <a:rPr lang="th-TH" sz="2600" dirty="0"/>
              <a:t>การใช้ยามเฝ้าหรือติดโทรทัศน์วงจรปิด</a:t>
            </a:r>
          </a:p>
          <a:p>
            <a:pPr>
              <a:lnSpc>
                <a:spcPct val="90000"/>
              </a:lnSpc>
            </a:pPr>
            <a:r>
              <a:rPr lang="th-TH" sz="2600" dirty="0"/>
              <a:t>การใช้ </a:t>
            </a:r>
            <a:r>
              <a:rPr lang="en-US" sz="2600" dirty="0"/>
              <a:t>Back</a:t>
            </a:r>
            <a:r>
              <a:rPr lang="th-TH" sz="2600" dirty="0"/>
              <a:t>-</a:t>
            </a:r>
            <a:r>
              <a:rPr lang="en-US" sz="2600" dirty="0"/>
              <a:t>Up Disk  </a:t>
            </a:r>
            <a:r>
              <a:rPr lang="th-TH" sz="2600" dirty="0"/>
              <a:t>สำหรับการทำข้อมูลสำรองอย่างสม่ำเสมอและไม่เก็บไว้ในที่เดียวกันกับระบบคอมพิวเตอร์นั้น ๆ</a:t>
            </a:r>
          </a:p>
          <a:p>
            <a:pPr>
              <a:lnSpc>
                <a:spcPct val="90000"/>
              </a:lnSpc>
            </a:pPr>
            <a:r>
              <a:rPr lang="th-TH" sz="2600" dirty="0"/>
              <a:t>ติดตั้งระบบดับเพลิง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Biometrics</a:t>
            </a:r>
            <a:endParaRPr lang="th-TH" sz="2600" dirty="0"/>
          </a:p>
          <a:p>
            <a:pPr lvl="1">
              <a:lnSpc>
                <a:spcPct val="90000"/>
              </a:lnSpc>
            </a:pPr>
            <a:r>
              <a:rPr lang="th-TH" sz="2200" dirty="0"/>
              <a:t>การพิสูจน์บุคคลด้วยลายนิ้วมือ</a:t>
            </a:r>
          </a:p>
          <a:p>
            <a:pPr lvl="1">
              <a:lnSpc>
                <a:spcPct val="90000"/>
              </a:lnSpc>
            </a:pPr>
            <a:r>
              <a:rPr lang="th-TH" sz="2200" dirty="0"/>
              <a:t>การพิสูจน์บุคคลด้วยเรตินา</a:t>
            </a:r>
          </a:p>
          <a:p>
            <a:pPr lvl="1">
              <a:lnSpc>
                <a:spcPct val="90000"/>
              </a:lnSpc>
            </a:pPr>
            <a:r>
              <a:rPr lang="th-TH" sz="2200" dirty="0"/>
              <a:t>การพิสูจน์บุคคลด้วยลายเซ็น</a:t>
            </a:r>
          </a:p>
          <a:p>
            <a:pPr lvl="1">
              <a:lnSpc>
                <a:spcPct val="90000"/>
              </a:lnSpc>
            </a:pPr>
            <a:r>
              <a:rPr lang="th-TH" sz="2200" dirty="0"/>
              <a:t>การพิสูจน์บุคคลด้วยอุณหภูมิ</a:t>
            </a:r>
          </a:p>
          <a:p>
            <a:pPr lvl="1">
              <a:lnSpc>
                <a:spcPct val="90000"/>
              </a:lnSpc>
            </a:pPr>
            <a:r>
              <a:rPr lang="th-TH" sz="2200" dirty="0"/>
              <a:t>การพิสูจน์บุคคลด้วยเสียง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EB6E-8CCE-4C53-B63F-B581392EAA4F}" type="slidenum">
              <a:rPr lang="en-US" altLang="en-US"/>
              <a:pPr/>
              <a:t>9</a:t>
            </a:fld>
            <a:endParaRPr lang="th-TH" alt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3600"/>
              <a:t>ควบคุมการเข้าถึงทางตรรกะ </a:t>
            </a:r>
            <a:br>
              <a:rPr lang="th-TH" sz="3600"/>
            </a:br>
            <a:r>
              <a:rPr lang="th-TH" sz="3600"/>
              <a:t>(</a:t>
            </a:r>
            <a:r>
              <a:rPr lang="en-US" sz="3600"/>
              <a:t>Logical Access Control</a:t>
            </a:r>
            <a:r>
              <a:rPr lang="th-TH" sz="3600"/>
              <a:t>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User profiles    </a:t>
            </a:r>
            <a:r>
              <a:rPr lang="th-TH" dirty="0"/>
              <a:t>นิยมใช้กันมากที่สุด   ข้อมูลผู้ใช้ประกอบด้วย</a:t>
            </a:r>
          </a:p>
          <a:p>
            <a:pPr lvl="1"/>
            <a:r>
              <a:rPr lang="th-TH" dirty="0"/>
              <a:t>ชื่อผู้ใช้</a:t>
            </a:r>
          </a:p>
          <a:p>
            <a:pPr lvl="1"/>
            <a:r>
              <a:rPr lang="th-TH" dirty="0"/>
              <a:t>รหัสผ่าน</a:t>
            </a:r>
          </a:p>
          <a:p>
            <a:pPr lvl="1"/>
            <a:r>
              <a:rPr lang="th-TH" dirty="0"/>
              <a:t>สิทธิการใช้งาน</a:t>
            </a:r>
          </a:p>
          <a:p>
            <a:r>
              <a:rPr lang="th-TH" dirty="0"/>
              <a:t>การควบคุมความปลอดภัยโดยระบบปฏิบัติการ</a:t>
            </a:r>
          </a:p>
          <a:p>
            <a:r>
              <a:rPr lang="en-US" dirty="0"/>
              <a:t>Firewall </a:t>
            </a:r>
            <a:r>
              <a:rPr lang="th-TH" dirty="0"/>
              <a:t>เป็นการติดตั้งโปรแกรมคอมพิวเตอร์บนคอมพิวเตอร์หรือเครื่องเราท์เตอร์ที่มีหน้าที่จัดการ ควบคุมการเชื่อมต่อจากภายนอกสู่ภายในองค์กร และจากภายในองค์กรสู่ภายนอกองค์กร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318</TotalTime>
  <Words>3320</Words>
  <Application>Microsoft Office PowerPoint</Application>
  <PresentationFormat>On-screen Show (4:3)</PresentationFormat>
  <Paragraphs>498</Paragraphs>
  <Slides>63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63</vt:i4>
      </vt:variant>
    </vt:vector>
  </HeadingPairs>
  <TitlesOfParts>
    <vt:vector size="66" baseType="lpstr">
      <vt:lpstr>Network</vt:lpstr>
      <vt:lpstr>Document</vt:lpstr>
      <vt:lpstr>Clip</vt:lpstr>
      <vt:lpstr>ระบบรักษาความปลอดภัยสำหรับพาณิชย์อิเล็กทรอนิกส์</vt:lpstr>
      <vt:lpstr>จุดประสงค์ของระบบการรักษาความปลอดภัย</vt:lpstr>
      <vt:lpstr>จุดประสงค์ของระบบการรักษาความปลอดภัย(ต่อ)</vt:lpstr>
      <vt:lpstr>ภัยคุกคามที่มีต่อระบบต่าง ๆ</vt:lpstr>
      <vt:lpstr>ผู้เจาะระบบรักษาความปลอดภัย</vt:lpstr>
      <vt:lpstr>ภัยคุกคามพาณิชย์อิเล็กทรอนิกส์</vt:lpstr>
      <vt:lpstr>การควบคุมและรักษาความปลอดภัยสำหรับ  E-commerce</vt:lpstr>
      <vt:lpstr>ควบคุมการเข้าถึงทางกายภาพ   (Physical Access Control)</vt:lpstr>
      <vt:lpstr>ควบคุมการเข้าถึงทางตรรกะ  (Logical Access Control)</vt:lpstr>
      <vt:lpstr>การใช้นโยบายในการควบคุม (Policies)</vt:lpstr>
      <vt:lpstr>การควบคุมและรักษาความปลอดภัยสำหรับ  E-commerce (ต่อ)</vt:lpstr>
      <vt:lpstr>การควบคุมและรักษาความปลอดภัยสำหรับ  E-commerce (ต่อ)</vt:lpstr>
      <vt:lpstr>การระบุตัวบุคคล Authentication </vt:lpstr>
      <vt:lpstr>การระบุอำนาจหน้าที่ (Authorization)</vt:lpstr>
      <vt:lpstr>การรักษาความลับของข้อมูล (Confidentiality)</vt:lpstr>
      <vt:lpstr>การรักษาความถูกต้องของข้อมูล (Integrity)</vt:lpstr>
      <vt:lpstr>การป้องกันการปฏิเสธ หรืออ้างความรับผิดชอบ(Non-repudiation)</vt:lpstr>
      <vt:lpstr>สิทธิส่วนบุคคล (Privacy)</vt:lpstr>
      <vt:lpstr>ภัยคุกคามด้านความปลอดภัยของเครือข่าย</vt:lpstr>
      <vt:lpstr>Spam Mail</vt:lpstr>
      <vt:lpstr>การคุกคาม</vt:lpstr>
      <vt:lpstr>การคุกคาม-การบุกรุก</vt:lpstr>
      <vt:lpstr>การรหัส (Cryptography)</vt:lpstr>
      <vt:lpstr>การเข้ารหัส (Encryption)</vt:lpstr>
      <vt:lpstr>ส่วนประกอบของการเข้ารหัส</vt:lpstr>
      <vt:lpstr>ระยะเวลาใช้ในการถอดรหัส</vt:lpstr>
      <vt:lpstr>ตัวอย่างโปรแกรมการเข้ารหัส โดยใช้กฎ 13</vt:lpstr>
      <vt:lpstr>ทดสอบ</vt:lpstr>
      <vt:lpstr>การเข้ารหัส (Encryption)</vt:lpstr>
      <vt:lpstr>การเข้ารหัสแบบสมมาตร  (Symmetric encryption)</vt:lpstr>
      <vt:lpstr>การเข้ารหัสแบบสมมาตร  (Symmetric encryption) (ต่อ)</vt:lpstr>
      <vt:lpstr>การเข้ารหัสแบบอสมมาตร  (Asymmetric encryption)</vt:lpstr>
      <vt:lpstr>การเข้ารหัสแบบอสมมาตร  (Asymmetric encryption) (ต่อ)</vt:lpstr>
      <vt:lpstr>การเข้ารหัสแบบอสมมาตร  (Asymmetric encryption) (ต่อ)</vt:lpstr>
      <vt:lpstr>การเข้ารหัสแบบอสมมาตร  (Asymmetric encryption) (ต่อ)</vt:lpstr>
      <vt:lpstr>เทคโนโลยีที่สำคัญสำหรับการรักษาความปลอดภัยบนระบบ e-commerce</vt:lpstr>
      <vt:lpstr>ลายมือชื่ออิเล็กทรอนิกส์  (Electronic Signature)</vt:lpstr>
      <vt:lpstr>ลายมือชื่ออิเล็กทรอนิกส์  (Electronic Signature) (ต่อ)</vt:lpstr>
      <vt:lpstr>Slide 39</vt:lpstr>
      <vt:lpstr>ตัวอย่างลายมือชื่ออิเล็กทรอนิกส์</vt:lpstr>
      <vt:lpstr>รหัสลับ (Password)</vt:lpstr>
      <vt:lpstr>Biometrics</vt:lpstr>
      <vt:lpstr>จดหมายอิเล็กทรอนิกส์ (E-mail)</vt:lpstr>
      <vt:lpstr>ลายมือชื่อดิจิตอล (Digital Signature)</vt:lpstr>
      <vt:lpstr>Slide 45</vt:lpstr>
      <vt:lpstr>ขั้นตอนการสร้างและลงลายมือชื่อดิจิตอล</vt:lpstr>
      <vt:lpstr>ข้อสังเกตุการสร้างและลงลายมือชื่อดิจิตอล</vt:lpstr>
      <vt:lpstr>ปัญหาการสร้างและลงลายมือชื่อดิจิตอล</vt:lpstr>
      <vt:lpstr>ทางแก้ปัญหาการยืนยันตัวบุคคล</vt:lpstr>
      <vt:lpstr>ใบรับรองดิจิตอล Digital Certificate</vt:lpstr>
      <vt:lpstr>ประเภทของใบรับรองดิจิตอล</vt:lpstr>
      <vt:lpstr>ใบรับรองอิเล็กทรอนิกส์ (Electronic Certificate)</vt:lpstr>
      <vt:lpstr>Slide 53</vt:lpstr>
      <vt:lpstr>Slide 54</vt:lpstr>
      <vt:lpstr>SSL ระบบการเข้ารหัสเพื่อรักษาความปลอดภัยของ ข้อมูลบนเครือข่ายอินเทอร์เน็ต</vt:lpstr>
      <vt:lpstr>Slide 56</vt:lpstr>
      <vt:lpstr>Slide 57</vt:lpstr>
      <vt:lpstr>ผู้ให้บริการออกใบรับรอง  (Certification Authority : CA)</vt:lpstr>
      <vt:lpstr>บทบาทของผู้ให้บริการออกใบรับรอง  (Certification Authority : CA) (ต่อ)</vt:lpstr>
      <vt:lpstr>การขอใบรับรองจาก CA</vt:lpstr>
      <vt:lpstr>หลังตรวจสอบประวัติ</vt:lpstr>
      <vt:lpstr>เทคโนโลยีและมาตรการรักษาความปลอดภัยของข้อมูล</vt:lpstr>
      <vt:lpstr>Slide 63</vt:lpstr>
    </vt:vector>
  </TitlesOfParts>
  <Company>buusk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ระบบรักษาความปลอดภัยสำหรับพาณิชย์อิเล็กทรอนิกส์</dc:title>
  <dc:creator>uraiwan</dc:creator>
  <cp:lastModifiedBy>suwitchan kaewsuwan</cp:lastModifiedBy>
  <cp:revision>76</cp:revision>
  <dcterms:created xsi:type="dcterms:W3CDTF">2007-09-14T01:58:27Z</dcterms:created>
  <dcterms:modified xsi:type="dcterms:W3CDTF">2015-04-04T06:46:09Z</dcterms:modified>
</cp:coreProperties>
</file>